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4"/>
  </p:sldMasterIdLst>
  <p:notesMasterIdLst>
    <p:notesMasterId r:id="rId18"/>
  </p:notesMasterIdLst>
  <p:sldIdLst>
    <p:sldId id="256" r:id="rId5"/>
    <p:sldId id="280" r:id="rId6"/>
    <p:sldId id="260" r:id="rId7"/>
    <p:sldId id="289" r:id="rId8"/>
    <p:sldId id="287" r:id="rId9"/>
    <p:sldId id="288" r:id="rId10"/>
    <p:sldId id="282" r:id="rId11"/>
    <p:sldId id="267" r:id="rId12"/>
    <p:sldId id="269" r:id="rId13"/>
    <p:sldId id="272" r:id="rId14"/>
    <p:sldId id="284" r:id="rId15"/>
    <p:sldId id="278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4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191C21-B3A4-44A0-B4BD-433398527814}" type="doc">
      <dgm:prSet loTypeId="urn:microsoft.com/office/officeart/2005/8/layout/chevron1" loCatId="process" qsTypeId="urn:microsoft.com/office/officeart/2005/8/quickstyle/simple1" qsCatId="simple" csTypeId="urn:microsoft.com/office/officeart/2005/8/colors/accent1_1" csCatId="accent1" phldr="1"/>
      <dgm:spPr/>
    </dgm:pt>
    <dgm:pt modelId="{8E7A87DD-2C09-43B5-9C74-8F8726BF26EC}">
      <dgm:prSet phldrT="[Texto]"/>
      <dgm:spPr/>
      <dgm:t>
        <a:bodyPr/>
        <a:lstStyle/>
        <a:p>
          <a:r>
            <a:rPr lang="es-ES" dirty="0"/>
            <a:t>Obtención de videos de cultivos celulares</a:t>
          </a:r>
          <a:endParaRPr lang="en-GB" dirty="0"/>
        </a:p>
      </dgm:t>
    </dgm:pt>
    <dgm:pt modelId="{86B6D899-9A03-4E08-864D-9A0629E13A9B}" type="parTrans" cxnId="{7A4C309B-B83F-47F1-8B82-AD3003AF441F}">
      <dgm:prSet/>
      <dgm:spPr/>
      <dgm:t>
        <a:bodyPr/>
        <a:lstStyle/>
        <a:p>
          <a:endParaRPr lang="en-GB"/>
        </a:p>
      </dgm:t>
    </dgm:pt>
    <dgm:pt modelId="{B531BA40-A606-4E40-9412-A10E722DDFBA}" type="sibTrans" cxnId="{7A4C309B-B83F-47F1-8B82-AD3003AF441F}">
      <dgm:prSet/>
      <dgm:spPr/>
      <dgm:t>
        <a:bodyPr/>
        <a:lstStyle/>
        <a:p>
          <a:endParaRPr lang="en-GB"/>
        </a:p>
      </dgm:t>
    </dgm:pt>
    <dgm:pt modelId="{7485C281-50B0-40D2-B554-63D978074576}">
      <dgm:prSet phldrT="[Texto]"/>
      <dgm:spPr>
        <a:solidFill>
          <a:srgbClr val="EE9426"/>
        </a:solidFill>
        <a:ln>
          <a:noFill/>
        </a:ln>
      </dgm:spPr>
      <dgm:t>
        <a:bodyPr/>
        <a:lstStyle/>
        <a:p>
          <a:r>
            <a:rPr lang="es-ES" b="1" dirty="0">
              <a:solidFill>
                <a:schemeClr val="bg1"/>
              </a:solidFill>
            </a:rPr>
            <a:t>Segmentación de células</a:t>
          </a:r>
          <a:endParaRPr lang="en-GB" dirty="0">
            <a:solidFill>
              <a:schemeClr val="bg1"/>
            </a:solidFill>
          </a:endParaRPr>
        </a:p>
      </dgm:t>
    </dgm:pt>
    <dgm:pt modelId="{BFCE4757-A5D9-463A-AC2A-296E7F8DA72A}" type="parTrans" cxnId="{97127B10-B306-4732-B0F0-BAE92BE1B12B}">
      <dgm:prSet/>
      <dgm:spPr/>
      <dgm:t>
        <a:bodyPr/>
        <a:lstStyle/>
        <a:p>
          <a:endParaRPr lang="en-GB"/>
        </a:p>
      </dgm:t>
    </dgm:pt>
    <dgm:pt modelId="{D220B0EF-A25A-4021-8D42-B023BBA4BBC0}" type="sibTrans" cxnId="{97127B10-B306-4732-B0F0-BAE92BE1B12B}">
      <dgm:prSet/>
      <dgm:spPr/>
      <dgm:t>
        <a:bodyPr/>
        <a:lstStyle/>
        <a:p>
          <a:endParaRPr lang="en-GB"/>
        </a:p>
      </dgm:t>
    </dgm:pt>
    <dgm:pt modelId="{F73653D3-7B3F-4510-A798-E1D2D03BD7EF}">
      <dgm:prSet/>
      <dgm:spPr/>
      <dgm:t>
        <a:bodyPr/>
        <a:lstStyle/>
        <a:p>
          <a:r>
            <a:rPr lang="es-ES" dirty="0"/>
            <a:t>Tracking</a:t>
          </a:r>
        </a:p>
      </dgm:t>
    </dgm:pt>
    <dgm:pt modelId="{2ACBDB23-031D-4C23-9803-F99EACA667FD}" type="parTrans" cxnId="{DACBDC15-4BD9-428F-8EC3-E37CA1A45769}">
      <dgm:prSet/>
      <dgm:spPr/>
      <dgm:t>
        <a:bodyPr/>
        <a:lstStyle/>
        <a:p>
          <a:endParaRPr lang="en-GB"/>
        </a:p>
      </dgm:t>
    </dgm:pt>
    <dgm:pt modelId="{5B556233-0EFD-4CB9-AC01-436CF2F39F07}" type="sibTrans" cxnId="{DACBDC15-4BD9-428F-8EC3-E37CA1A45769}">
      <dgm:prSet/>
      <dgm:spPr/>
      <dgm:t>
        <a:bodyPr/>
        <a:lstStyle/>
        <a:p>
          <a:endParaRPr lang="en-GB"/>
        </a:p>
      </dgm:t>
    </dgm:pt>
    <dgm:pt modelId="{69416A9B-7A82-4ADC-B0E6-8FBCFAF7CA1A}">
      <dgm:prSet/>
      <dgm:spPr/>
      <dgm:t>
        <a:bodyPr/>
        <a:lstStyle/>
        <a:p>
          <a:r>
            <a:rPr lang="es-ES" dirty="0"/>
            <a:t>Trayectorias</a:t>
          </a:r>
        </a:p>
      </dgm:t>
    </dgm:pt>
    <dgm:pt modelId="{3F34E9C1-DF38-49A1-9ED2-54C0400BD71B}" type="parTrans" cxnId="{4D37CEAB-79E8-4CB0-9F7B-E4D6695681B5}">
      <dgm:prSet/>
      <dgm:spPr/>
      <dgm:t>
        <a:bodyPr/>
        <a:lstStyle/>
        <a:p>
          <a:endParaRPr lang="en-GB"/>
        </a:p>
      </dgm:t>
    </dgm:pt>
    <dgm:pt modelId="{DA421255-92BE-499B-9885-E03D3C4791F4}" type="sibTrans" cxnId="{4D37CEAB-79E8-4CB0-9F7B-E4D6695681B5}">
      <dgm:prSet/>
      <dgm:spPr/>
      <dgm:t>
        <a:bodyPr/>
        <a:lstStyle/>
        <a:p>
          <a:endParaRPr lang="en-GB"/>
        </a:p>
      </dgm:t>
    </dgm:pt>
    <dgm:pt modelId="{6CED4738-214E-47F7-9837-F19C85930C93}">
      <dgm:prSet/>
      <dgm:spPr/>
      <dgm:t>
        <a:bodyPr/>
        <a:lstStyle/>
        <a:p>
          <a:r>
            <a:rPr lang="es-ES" dirty="0"/>
            <a:t>Análisis </a:t>
          </a:r>
          <a:endParaRPr lang="en-GB" dirty="0"/>
        </a:p>
      </dgm:t>
    </dgm:pt>
    <dgm:pt modelId="{384360A2-2A4B-4FD0-BED2-4882D051DD52}" type="parTrans" cxnId="{A2821DCF-27BA-40A3-80AD-6D212965C636}">
      <dgm:prSet/>
      <dgm:spPr/>
      <dgm:t>
        <a:bodyPr/>
        <a:lstStyle/>
        <a:p>
          <a:endParaRPr lang="en-GB"/>
        </a:p>
      </dgm:t>
    </dgm:pt>
    <dgm:pt modelId="{FE365969-8A1C-493C-8C98-7A29344B661A}" type="sibTrans" cxnId="{A2821DCF-27BA-40A3-80AD-6D212965C636}">
      <dgm:prSet/>
      <dgm:spPr/>
      <dgm:t>
        <a:bodyPr/>
        <a:lstStyle/>
        <a:p>
          <a:endParaRPr lang="en-GB"/>
        </a:p>
      </dgm:t>
    </dgm:pt>
    <dgm:pt modelId="{E02630CF-BDD0-4B6B-8A8F-63BA3D1F6DB2}" type="pres">
      <dgm:prSet presAssocID="{28191C21-B3A4-44A0-B4BD-433398527814}" presName="Name0" presStyleCnt="0">
        <dgm:presLayoutVars>
          <dgm:dir/>
          <dgm:animLvl val="lvl"/>
          <dgm:resizeHandles val="exact"/>
        </dgm:presLayoutVars>
      </dgm:prSet>
      <dgm:spPr/>
    </dgm:pt>
    <dgm:pt modelId="{C4FA67F9-256D-4AA5-8799-160FC85661F9}" type="pres">
      <dgm:prSet presAssocID="{8E7A87DD-2C09-43B5-9C74-8F8726BF26E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859BA14D-BF4B-4CBA-9BCF-683344B5FF7C}" type="pres">
      <dgm:prSet presAssocID="{B531BA40-A606-4E40-9412-A10E722DDFBA}" presName="parTxOnlySpace" presStyleCnt="0"/>
      <dgm:spPr/>
    </dgm:pt>
    <dgm:pt modelId="{9C629CB2-53CB-4B08-9AA9-16F71DB6D598}" type="pres">
      <dgm:prSet presAssocID="{7485C281-50B0-40D2-B554-63D97807457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85FEF35B-F314-4084-87D5-DF3775DB7381}" type="pres">
      <dgm:prSet presAssocID="{D220B0EF-A25A-4021-8D42-B023BBA4BBC0}" presName="parTxOnlySpace" presStyleCnt="0"/>
      <dgm:spPr/>
    </dgm:pt>
    <dgm:pt modelId="{B2FEAEA8-B9A5-44BC-9B72-80CB1D0FDD43}" type="pres">
      <dgm:prSet presAssocID="{F73653D3-7B3F-4510-A798-E1D2D03BD7EF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F3DEADFF-081B-46A9-BFFB-9D7172C12764}" type="pres">
      <dgm:prSet presAssocID="{5B556233-0EFD-4CB9-AC01-436CF2F39F07}" presName="parTxOnlySpace" presStyleCnt="0"/>
      <dgm:spPr/>
    </dgm:pt>
    <dgm:pt modelId="{86CC26A9-95D4-42FA-8C37-6753E8B0FF28}" type="pres">
      <dgm:prSet presAssocID="{69416A9B-7A82-4ADC-B0E6-8FBCFAF7CA1A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E086D88-8237-471B-B460-3FB47035EAB1}" type="pres">
      <dgm:prSet presAssocID="{DA421255-92BE-499B-9885-E03D3C4791F4}" presName="parTxOnlySpace" presStyleCnt="0"/>
      <dgm:spPr/>
    </dgm:pt>
    <dgm:pt modelId="{E3F2AD5D-DD37-493E-B5E4-C88F6E07CC5E}" type="pres">
      <dgm:prSet presAssocID="{6CED4738-214E-47F7-9837-F19C85930C9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B5C6F00-CB0E-447D-9CF9-417753DBE0F3}" type="presOf" srcId="{8E7A87DD-2C09-43B5-9C74-8F8726BF26EC}" destId="{C4FA67F9-256D-4AA5-8799-160FC85661F9}" srcOrd="0" destOrd="0" presId="urn:microsoft.com/office/officeart/2005/8/layout/chevron1"/>
    <dgm:cxn modelId="{97127B10-B306-4732-B0F0-BAE92BE1B12B}" srcId="{28191C21-B3A4-44A0-B4BD-433398527814}" destId="{7485C281-50B0-40D2-B554-63D978074576}" srcOrd="1" destOrd="0" parTransId="{BFCE4757-A5D9-463A-AC2A-296E7F8DA72A}" sibTransId="{D220B0EF-A25A-4021-8D42-B023BBA4BBC0}"/>
    <dgm:cxn modelId="{DACBDC15-4BD9-428F-8EC3-E37CA1A45769}" srcId="{28191C21-B3A4-44A0-B4BD-433398527814}" destId="{F73653D3-7B3F-4510-A798-E1D2D03BD7EF}" srcOrd="2" destOrd="0" parTransId="{2ACBDB23-031D-4C23-9803-F99EACA667FD}" sibTransId="{5B556233-0EFD-4CB9-AC01-436CF2F39F07}"/>
    <dgm:cxn modelId="{D8BC7319-55F8-4E12-A936-7009D80500E3}" type="presOf" srcId="{F73653D3-7B3F-4510-A798-E1D2D03BD7EF}" destId="{B2FEAEA8-B9A5-44BC-9B72-80CB1D0FDD43}" srcOrd="0" destOrd="0" presId="urn:microsoft.com/office/officeart/2005/8/layout/chevron1"/>
    <dgm:cxn modelId="{CBB9022C-8C93-432A-B164-19B1FA9F3858}" type="presOf" srcId="{7485C281-50B0-40D2-B554-63D978074576}" destId="{9C629CB2-53CB-4B08-9AA9-16F71DB6D598}" srcOrd="0" destOrd="0" presId="urn:microsoft.com/office/officeart/2005/8/layout/chevron1"/>
    <dgm:cxn modelId="{07B0B653-27D6-4286-B701-A844AD102970}" type="presOf" srcId="{28191C21-B3A4-44A0-B4BD-433398527814}" destId="{E02630CF-BDD0-4B6B-8A8F-63BA3D1F6DB2}" srcOrd="0" destOrd="0" presId="urn:microsoft.com/office/officeart/2005/8/layout/chevron1"/>
    <dgm:cxn modelId="{7C911459-EC33-458E-8176-A86E7352B505}" type="presOf" srcId="{6CED4738-214E-47F7-9837-F19C85930C93}" destId="{E3F2AD5D-DD37-493E-B5E4-C88F6E07CC5E}" srcOrd="0" destOrd="0" presId="urn:microsoft.com/office/officeart/2005/8/layout/chevron1"/>
    <dgm:cxn modelId="{5F4F0E93-0DBB-4280-A8AC-7DFD1A0E2744}" type="presOf" srcId="{69416A9B-7A82-4ADC-B0E6-8FBCFAF7CA1A}" destId="{86CC26A9-95D4-42FA-8C37-6753E8B0FF28}" srcOrd="0" destOrd="0" presId="urn:microsoft.com/office/officeart/2005/8/layout/chevron1"/>
    <dgm:cxn modelId="{7A4C309B-B83F-47F1-8B82-AD3003AF441F}" srcId="{28191C21-B3A4-44A0-B4BD-433398527814}" destId="{8E7A87DD-2C09-43B5-9C74-8F8726BF26EC}" srcOrd="0" destOrd="0" parTransId="{86B6D899-9A03-4E08-864D-9A0629E13A9B}" sibTransId="{B531BA40-A606-4E40-9412-A10E722DDFBA}"/>
    <dgm:cxn modelId="{4D37CEAB-79E8-4CB0-9F7B-E4D6695681B5}" srcId="{28191C21-B3A4-44A0-B4BD-433398527814}" destId="{69416A9B-7A82-4ADC-B0E6-8FBCFAF7CA1A}" srcOrd="3" destOrd="0" parTransId="{3F34E9C1-DF38-49A1-9ED2-54C0400BD71B}" sibTransId="{DA421255-92BE-499B-9885-E03D3C4791F4}"/>
    <dgm:cxn modelId="{A2821DCF-27BA-40A3-80AD-6D212965C636}" srcId="{28191C21-B3A4-44A0-B4BD-433398527814}" destId="{6CED4738-214E-47F7-9837-F19C85930C93}" srcOrd="4" destOrd="0" parTransId="{384360A2-2A4B-4FD0-BED2-4882D051DD52}" sibTransId="{FE365969-8A1C-493C-8C98-7A29344B661A}"/>
    <dgm:cxn modelId="{579A6FED-2CD1-4DA7-A7EF-81E6B8B48178}" type="presParOf" srcId="{E02630CF-BDD0-4B6B-8A8F-63BA3D1F6DB2}" destId="{C4FA67F9-256D-4AA5-8799-160FC85661F9}" srcOrd="0" destOrd="0" presId="urn:microsoft.com/office/officeart/2005/8/layout/chevron1"/>
    <dgm:cxn modelId="{DBA1DC45-440F-4B25-83B7-2DEE6C135B68}" type="presParOf" srcId="{E02630CF-BDD0-4B6B-8A8F-63BA3D1F6DB2}" destId="{859BA14D-BF4B-4CBA-9BCF-683344B5FF7C}" srcOrd="1" destOrd="0" presId="urn:microsoft.com/office/officeart/2005/8/layout/chevron1"/>
    <dgm:cxn modelId="{36CC375F-D7BA-4FB2-9517-BBDEABA0BADD}" type="presParOf" srcId="{E02630CF-BDD0-4B6B-8A8F-63BA3D1F6DB2}" destId="{9C629CB2-53CB-4B08-9AA9-16F71DB6D598}" srcOrd="2" destOrd="0" presId="urn:microsoft.com/office/officeart/2005/8/layout/chevron1"/>
    <dgm:cxn modelId="{B276E134-EDE4-4C64-8777-E7543E0650D7}" type="presParOf" srcId="{E02630CF-BDD0-4B6B-8A8F-63BA3D1F6DB2}" destId="{85FEF35B-F314-4084-87D5-DF3775DB7381}" srcOrd="3" destOrd="0" presId="urn:microsoft.com/office/officeart/2005/8/layout/chevron1"/>
    <dgm:cxn modelId="{DCAA5CAE-701B-4CD6-A4D1-41261276C1E7}" type="presParOf" srcId="{E02630CF-BDD0-4B6B-8A8F-63BA3D1F6DB2}" destId="{B2FEAEA8-B9A5-44BC-9B72-80CB1D0FDD43}" srcOrd="4" destOrd="0" presId="urn:microsoft.com/office/officeart/2005/8/layout/chevron1"/>
    <dgm:cxn modelId="{E1FC3A92-5ED6-4135-BFE1-C1E8D69AEB9C}" type="presParOf" srcId="{E02630CF-BDD0-4B6B-8A8F-63BA3D1F6DB2}" destId="{F3DEADFF-081B-46A9-BFFB-9D7172C12764}" srcOrd="5" destOrd="0" presId="urn:microsoft.com/office/officeart/2005/8/layout/chevron1"/>
    <dgm:cxn modelId="{AD9A9521-66A2-495D-84D9-1785A3C700C0}" type="presParOf" srcId="{E02630CF-BDD0-4B6B-8A8F-63BA3D1F6DB2}" destId="{86CC26A9-95D4-42FA-8C37-6753E8B0FF28}" srcOrd="6" destOrd="0" presId="urn:microsoft.com/office/officeart/2005/8/layout/chevron1"/>
    <dgm:cxn modelId="{0969C6F3-6C70-42ED-832E-16AEC2A22E15}" type="presParOf" srcId="{E02630CF-BDD0-4B6B-8A8F-63BA3D1F6DB2}" destId="{8E086D88-8237-471B-B460-3FB47035EAB1}" srcOrd="7" destOrd="0" presId="urn:microsoft.com/office/officeart/2005/8/layout/chevron1"/>
    <dgm:cxn modelId="{F99317C8-7AF5-4F11-A3C8-AED2AD8C57D5}" type="presParOf" srcId="{E02630CF-BDD0-4B6B-8A8F-63BA3D1F6DB2}" destId="{E3F2AD5D-DD37-493E-B5E4-C88F6E07CC5E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DA1907-4EC5-412F-BC33-E4E6152EDBD9}" type="doc">
      <dgm:prSet loTypeId="urn:microsoft.com/office/officeart/2005/8/layout/radial6" loCatId="relationship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A3971067-20B4-4033-AD74-CEC02591919E}">
      <dgm:prSet phldrT="[Texto]"/>
      <dgm:spPr/>
      <dgm:t>
        <a:bodyPr/>
        <a:lstStyle/>
        <a:p>
          <a:r>
            <a:rPr lang="es-ES" dirty="0"/>
            <a:t>YOLOv3-Tiny</a:t>
          </a:r>
          <a:endParaRPr lang="en-GB" dirty="0"/>
        </a:p>
      </dgm:t>
    </dgm:pt>
    <dgm:pt modelId="{82300D8B-C07A-47F2-80E6-80353951356B}" type="parTrans" cxnId="{FD6089FE-FCCB-4846-BCB8-7C58411F7CEB}">
      <dgm:prSet/>
      <dgm:spPr/>
      <dgm:t>
        <a:bodyPr/>
        <a:lstStyle/>
        <a:p>
          <a:endParaRPr lang="en-GB"/>
        </a:p>
      </dgm:t>
    </dgm:pt>
    <dgm:pt modelId="{27B2BCA5-666F-4541-B4BA-09DC73C91107}" type="sibTrans" cxnId="{FD6089FE-FCCB-4846-BCB8-7C58411F7CEB}">
      <dgm:prSet/>
      <dgm:spPr/>
      <dgm:t>
        <a:bodyPr/>
        <a:lstStyle/>
        <a:p>
          <a:endParaRPr lang="en-GB"/>
        </a:p>
      </dgm:t>
    </dgm:pt>
    <dgm:pt modelId="{4E659F16-9D5E-4B35-9C01-49B1044AA547}">
      <dgm:prSet phldrT="[Texto]"/>
      <dgm:spPr/>
      <dgm:t>
        <a:bodyPr/>
        <a:lstStyle/>
        <a:p>
          <a:r>
            <a:rPr lang="es-ES" dirty="0"/>
            <a:t>Posibilidad de implementarse en Python.</a:t>
          </a:r>
          <a:endParaRPr lang="en-GB" dirty="0"/>
        </a:p>
      </dgm:t>
    </dgm:pt>
    <dgm:pt modelId="{9372EC96-CDC5-400E-9FCE-F1B744DA4649}" type="parTrans" cxnId="{FBCA36B4-6B4B-48FC-989B-C9690F56C13E}">
      <dgm:prSet/>
      <dgm:spPr/>
      <dgm:t>
        <a:bodyPr/>
        <a:lstStyle/>
        <a:p>
          <a:endParaRPr lang="en-GB"/>
        </a:p>
      </dgm:t>
    </dgm:pt>
    <dgm:pt modelId="{A5815E74-5AE7-47B3-BC84-DB096C7262B2}" type="sibTrans" cxnId="{FBCA36B4-6B4B-48FC-989B-C9690F56C13E}">
      <dgm:prSet/>
      <dgm:spPr/>
      <dgm:t>
        <a:bodyPr/>
        <a:lstStyle/>
        <a:p>
          <a:endParaRPr lang="en-GB"/>
        </a:p>
      </dgm:t>
    </dgm:pt>
    <dgm:pt modelId="{9E937261-F167-47E5-B86F-56A721E878B0}">
      <dgm:prSet phldrT="[Texto]"/>
      <dgm:spPr/>
      <dgm:t>
        <a:bodyPr/>
        <a:lstStyle/>
        <a:p>
          <a:r>
            <a:rPr lang="es-ES" dirty="0"/>
            <a:t>Menor exigencia computacional </a:t>
          </a:r>
          <a:endParaRPr lang="en-GB" dirty="0"/>
        </a:p>
      </dgm:t>
    </dgm:pt>
    <dgm:pt modelId="{E9DF247E-6F82-415F-9159-3B3163929D43}" type="parTrans" cxnId="{CE61865E-BDC6-463A-8170-0BAA743E257D}">
      <dgm:prSet/>
      <dgm:spPr/>
      <dgm:t>
        <a:bodyPr/>
        <a:lstStyle/>
        <a:p>
          <a:endParaRPr lang="en-GB"/>
        </a:p>
      </dgm:t>
    </dgm:pt>
    <dgm:pt modelId="{5FCD15FA-9FF7-4F99-BAA0-57C7D346C093}" type="sibTrans" cxnId="{CE61865E-BDC6-463A-8170-0BAA743E257D}">
      <dgm:prSet/>
      <dgm:spPr/>
      <dgm:t>
        <a:bodyPr/>
        <a:lstStyle/>
        <a:p>
          <a:endParaRPr lang="en-GB"/>
        </a:p>
      </dgm:t>
    </dgm:pt>
    <dgm:pt modelId="{AC3B6828-7325-491B-9A08-1E14061C902A}">
      <dgm:prSet phldrT="[Texto]"/>
      <dgm:spPr/>
      <dgm:t>
        <a:bodyPr/>
        <a:lstStyle/>
        <a:p>
          <a:r>
            <a:rPr lang="es-ES" dirty="0"/>
            <a:t>Accesibilidad</a:t>
          </a:r>
          <a:endParaRPr lang="en-GB" dirty="0"/>
        </a:p>
      </dgm:t>
    </dgm:pt>
    <dgm:pt modelId="{0576C2E0-F261-4A16-8BDB-123509E3254F}" type="parTrans" cxnId="{1F18A7E2-0780-46BD-9C44-3DAC1E03B880}">
      <dgm:prSet/>
      <dgm:spPr/>
      <dgm:t>
        <a:bodyPr/>
        <a:lstStyle/>
        <a:p>
          <a:endParaRPr lang="en-GB"/>
        </a:p>
      </dgm:t>
    </dgm:pt>
    <dgm:pt modelId="{1D5ED282-B6AD-4448-99BA-CCCBE3495F10}" type="sibTrans" cxnId="{1F18A7E2-0780-46BD-9C44-3DAC1E03B880}">
      <dgm:prSet/>
      <dgm:spPr/>
      <dgm:t>
        <a:bodyPr/>
        <a:lstStyle/>
        <a:p>
          <a:endParaRPr lang="en-GB"/>
        </a:p>
      </dgm:t>
    </dgm:pt>
    <dgm:pt modelId="{6D05A338-9827-407E-8A61-F31A5DDF6751}">
      <dgm:prSet phldrT="[Texto]"/>
      <dgm:spPr/>
      <dgm:t>
        <a:bodyPr/>
        <a:lstStyle/>
        <a:p>
          <a:r>
            <a:rPr lang="es-ES" dirty="0"/>
            <a:t>Adaptado a un amplio número de </a:t>
          </a:r>
          <a:r>
            <a:rPr lang="es-ES" i="1" dirty="0" err="1"/>
            <a:t>frameworks</a:t>
          </a:r>
          <a:endParaRPr lang="en-GB" dirty="0"/>
        </a:p>
      </dgm:t>
    </dgm:pt>
    <dgm:pt modelId="{97E8A10D-97CA-43F3-8988-331953ECF7DE}" type="parTrans" cxnId="{B4B733B1-F6F2-4039-B213-A3CC24585B6C}">
      <dgm:prSet/>
      <dgm:spPr/>
      <dgm:t>
        <a:bodyPr/>
        <a:lstStyle/>
        <a:p>
          <a:endParaRPr lang="en-GB"/>
        </a:p>
      </dgm:t>
    </dgm:pt>
    <dgm:pt modelId="{83720111-647A-4D94-9750-C96EF68C8D44}" type="sibTrans" cxnId="{B4B733B1-F6F2-4039-B213-A3CC24585B6C}">
      <dgm:prSet/>
      <dgm:spPr/>
      <dgm:t>
        <a:bodyPr/>
        <a:lstStyle/>
        <a:p>
          <a:endParaRPr lang="en-GB"/>
        </a:p>
      </dgm:t>
    </dgm:pt>
    <dgm:pt modelId="{E3EFD3CD-9887-4467-B953-6E703BB15091}" type="pres">
      <dgm:prSet presAssocID="{0EDA1907-4EC5-412F-BC33-E4E6152EDBD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A7C04B8-9575-4D4E-BEAD-3C296061F66F}" type="pres">
      <dgm:prSet presAssocID="{A3971067-20B4-4033-AD74-CEC02591919E}" presName="centerShape" presStyleLbl="node0" presStyleIdx="0" presStyleCnt="1"/>
      <dgm:spPr/>
    </dgm:pt>
    <dgm:pt modelId="{18312836-E080-4593-B37A-49B310BF016C}" type="pres">
      <dgm:prSet presAssocID="{4E659F16-9D5E-4B35-9C01-49B1044AA547}" presName="node" presStyleLbl="node1" presStyleIdx="0" presStyleCnt="4">
        <dgm:presLayoutVars>
          <dgm:bulletEnabled val="1"/>
        </dgm:presLayoutVars>
      </dgm:prSet>
      <dgm:spPr/>
    </dgm:pt>
    <dgm:pt modelId="{134307D9-EF34-47E5-A91D-F96FA5FB99ED}" type="pres">
      <dgm:prSet presAssocID="{4E659F16-9D5E-4B35-9C01-49B1044AA547}" presName="dummy" presStyleCnt="0"/>
      <dgm:spPr/>
    </dgm:pt>
    <dgm:pt modelId="{DFB4C8C4-C9FD-47B9-AE36-0E04C4D8EEC6}" type="pres">
      <dgm:prSet presAssocID="{A5815E74-5AE7-47B3-BC84-DB096C7262B2}" presName="sibTrans" presStyleLbl="sibTrans2D1" presStyleIdx="0" presStyleCnt="4"/>
      <dgm:spPr/>
    </dgm:pt>
    <dgm:pt modelId="{B1627679-4D74-42DB-A290-BBBF28C6DC23}" type="pres">
      <dgm:prSet presAssocID="{9E937261-F167-47E5-B86F-56A721E878B0}" presName="node" presStyleLbl="node1" presStyleIdx="1" presStyleCnt="4">
        <dgm:presLayoutVars>
          <dgm:bulletEnabled val="1"/>
        </dgm:presLayoutVars>
      </dgm:prSet>
      <dgm:spPr/>
    </dgm:pt>
    <dgm:pt modelId="{20BF2336-6F79-4363-99F7-E6D9EB331C5E}" type="pres">
      <dgm:prSet presAssocID="{9E937261-F167-47E5-B86F-56A721E878B0}" presName="dummy" presStyleCnt="0"/>
      <dgm:spPr/>
    </dgm:pt>
    <dgm:pt modelId="{46D2214F-AEB4-4DFA-A73D-7F8AFBDD7ED7}" type="pres">
      <dgm:prSet presAssocID="{5FCD15FA-9FF7-4F99-BAA0-57C7D346C093}" presName="sibTrans" presStyleLbl="sibTrans2D1" presStyleIdx="1" presStyleCnt="4"/>
      <dgm:spPr/>
    </dgm:pt>
    <dgm:pt modelId="{4870F46E-A274-4DF3-A092-F03D101C2B8F}" type="pres">
      <dgm:prSet presAssocID="{6D05A338-9827-407E-8A61-F31A5DDF6751}" presName="node" presStyleLbl="node1" presStyleIdx="2" presStyleCnt="4">
        <dgm:presLayoutVars>
          <dgm:bulletEnabled val="1"/>
        </dgm:presLayoutVars>
      </dgm:prSet>
      <dgm:spPr/>
    </dgm:pt>
    <dgm:pt modelId="{E139CA5D-A63A-4CFF-AFC7-505C210605EB}" type="pres">
      <dgm:prSet presAssocID="{6D05A338-9827-407E-8A61-F31A5DDF6751}" presName="dummy" presStyleCnt="0"/>
      <dgm:spPr/>
    </dgm:pt>
    <dgm:pt modelId="{94AA3AF0-7047-438A-8553-428EFA9420EA}" type="pres">
      <dgm:prSet presAssocID="{83720111-647A-4D94-9750-C96EF68C8D44}" presName="sibTrans" presStyleLbl="sibTrans2D1" presStyleIdx="2" presStyleCnt="4"/>
      <dgm:spPr/>
    </dgm:pt>
    <dgm:pt modelId="{1750B660-77E2-4B3F-9A2B-77A1A759B61E}" type="pres">
      <dgm:prSet presAssocID="{AC3B6828-7325-491B-9A08-1E14061C902A}" presName="node" presStyleLbl="node1" presStyleIdx="3" presStyleCnt="4">
        <dgm:presLayoutVars>
          <dgm:bulletEnabled val="1"/>
        </dgm:presLayoutVars>
      </dgm:prSet>
      <dgm:spPr/>
    </dgm:pt>
    <dgm:pt modelId="{BDEF51A0-18E7-4AAC-AB30-E6CF5EF7C46A}" type="pres">
      <dgm:prSet presAssocID="{AC3B6828-7325-491B-9A08-1E14061C902A}" presName="dummy" presStyleCnt="0"/>
      <dgm:spPr/>
    </dgm:pt>
    <dgm:pt modelId="{73C6DCBC-E973-4AE1-BCEB-C2AB68499EC7}" type="pres">
      <dgm:prSet presAssocID="{1D5ED282-B6AD-4448-99BA-CCCBE3495F10}" presName="sibTrans" presStyleLbl="sibTrans2D1" presStyleIdx="3" presStyleCnt="4"/>
      <dgm:spPr/>
    </dgm:pt>
  </dgm:ptLst>
  <dgm:cxnLst>
    <dgm:cxn modelId="{CE61865E-BDC6-463A-8170-0BAA743E257D}" srcId="{A3971067-20B4-4033-AD74-CEC02591919E}" destId="{9E937261-F167-47E5-B86F-56A721E878B0}" srcOrd="1" destOrd="0" parTransId="{E9DF247E-6F82-415F-9159-3B3163929D43}" sibTransId="{5FCD15FA-9FF7-4F99-BAA0-57C7D346C093}"/>
    <dgm:cxn modelId="{476F1F8D-E711-4CB3-98A9-3F394DFA79EB}" type="presOf" srcId="{0EDA1907-4EC5-412F-BC33-E4E6152EDBD9}" destId="{E3EFD3CD-9887-4467-B953-6E703BB15091}" srcOrd="0" destOrd="0" presId="urn:microsoft.com/office/officeart/2005/8/layout/radial6"/>
    <dgm:cxn modelId="{B4B733B1-F6F2-4039-B213-A3CC24585B6C}" srcId="{A3971067-20B4-4033-AD74-CEC02591919E}" destId="{6D05A338-9827-407E-8A61-F31A5DDF6751}" srcOrd="2" destOrd="0" parTransId="{97E8A10D-97CA-43F3-8988-331953ECF7DE}" sibTransId="{83720111-647A-4D94-9750-C96EF68C8D44}"/>
    <dgm:cxn modelId="{E61887B3-6328-4D73-B87C-D18E19FEFE46}" type="presOf" srcId="{4E659F16-9D5E-4B35-9C01-49B1044AA547}" destId="{18312836-E080-4593-B37A-49B310BF016C}" srcOrd="0" destOrd="0" presId="urn:microsoft.com/office/officeart/2005/8/layout/radial6"/>
    <dgm:cxn modelId="{4B4BAEB3-FB3F-488B-8D81-76987DCF467D}" type="presOf" srcId="{9E937261-F167-47E5-B86F-56A721E878B0}" destId="{B1627679-4D74-42DB-A290-BBBF28C6DC23}" srcOrd="0" destOrd="0" presId="urn:microsoft.com/office/officeart/2005/8/layout/radial6"/>
    <dgm:cxn modelId="{FBCA36B4-6B4B-48FC-989B-C9690F56C13E}" srcId="{A3971067-20B4-4033-AD74-CEC02591919E}" destId="{4E659F16-9D5E-4B35-9C01-49B1044AA547}" srcOrd="0" destOrd="0" parTransId="{9372EC96-CDC5-400E-9FCE-F1B744DA4649}" sibTransId="{A5815E74-5AE7-47B3-BC84-DB096C7262B2}"/>
    <dgm:cxn modelId="{599660BF-6A43-4D8F-9933-BAFDC315EF79}" type="presOf" srcId="{AC3B6828-7325-491B-9A08-1E14061C902A}" destId="{1750B660-77E2-4B3F-9A2B-77A1A759B61E}" srcOrd="0" destOrd="0" presId="urn:microsoft.com/office/officeart/2005/8/layout/radial6"/>
    <dgm:cxn modelId="{A6A7F8CE-CBA4-4689-8E01-140F17F37406}" type="presOf" srcId="{A3971067-20B4-4033-AD74-CEC02591919E}" destId="{2A7C04B8-9575-4D4E-BEAD-3C296061F66F}" srcOrd="0" destOrd="0" presId="urn:microsoft.com/office/officeart/2005/8/layout/radial6"/>
    <dgm:cxn modelId="{F3A3D0D2-6CD0-4D08-8622-BABBBD5FFC68}" type="presOf" srcId="{1D5ED282-B6AD-4448-99BA-CCCBE3495F10}" destId="{73C6DCBC-E973-4AE1-BCEB-C2AB68499EC7}" srcOrd="0" destOrd="0" presId="urn:microsoft.com/office/officeart/2005/8/layout/radial6"/>
    <dgm:cxn modelId="{1F18A7E2-0780-46BD-9C44-3DAC1E03B880}" srcId="{A3971067-20B4-4033-AD74-CEC02591919E}" destId="{AC3B6828-7325-491B-9A08-1E14061C902A}" srcOrd="3" destOrd="0" parTransId="{0576C2E0-F261-4A16-8BDB-123509E3254F}" sibTransId="{1D5ED282-B6AD-4448-99BA-CCCBE3495F10}"/>
    <dgm:cxn modelId="{74871DE7-F8EC-4DA8-8442-895AEE8D0A24}" type="presOf" srcId="{A5815E74-5AE7-47B3-BC84-DB096C7262B2}" destId="{DFB4C8C4-C9FD-47B9-AE36-0E04C4D8EEC6}" srcOrd="0" destOrd="0" presId="urn:microsoft.com/office/officeart/2005/8/layout/radial6"/>
    <dgm:cxn modelId="{E150F7ED-AA5F-4DF0-B903-978C4E77119B}" type="presOf" srcId="{5FCD15FA-9FF7-4F99-BAA0-57C7D346C093}" destId="{46D2214F-AEB4-4DFA-A73D-7F8AFBDD7ED7}" srcOrd="0" destOrd="0" presId="urn:microsoft.com/office/officeart/2005/8/layout/radial6"/>
    <dgm:cxn modelId="{7A60DFF2-7EF2-4FC8-A215-5F0D94ADE400}" type="presOf" srcId="{6D05A338-9827-407E-8A61-F31A5DDF6751}" destId="{4870F46E-A274-4DF3-A092-F03D101C2B8F}" srcOrd="0" destOrd="0" presId="urn:microsoft.com/office/officeart/2005/8/layout/radial6"/>
    <dgm:cxn modelId="{FD6089FE-FCCB-4846-BCB8-7C58411F7CEB}" srcId="{0EDA1907-4EC5-412F-BC33-E4E6152EDBD9}" destId="{A3971067-20B4-4033-AD74-CEC02591919E}" srcOrd="0" destOrd="0" parTransId="{82300D8B-C07A-47F2-80E6-80353951356B}" sibTransId="{27B2BCA5-666F-4541-B4BA-09DC73C91107}"/>
    <dgm:cxn modelId="{82AB92FE-D103-4563-B7B7-4C0313BE7927}" type="presOf" srcId="{83720111-647A-4D94-9750-C96EF68C8D44}" destId="{94AA3AF0-7047-438A-8553-428EFA9420EA}" srcOrd="0" destOrd="0" presId="urn:microsoft.com/office/officeart/2005/8/layout/radial6"/>
    <dgm:cxn modelId="{041E79D6-952C-4666-907D-386E8E145DBD}" type="presParOf" srcId="{E3EFD3CD-9887-4467-B953-6E703BB15091}" destId="{2A7C04B8-9575-4D4E-BEAD-3C296061F66F}" srcOrd="0" destOrd="0" presId="urn:microsoft.com/office/officeart/2005/8/layout/radial6"/>
    <dgm:cxn modelId="{A98B8186-2826-4621-A47F-BB83EC59DD39}" type="presParOf" srcId="{E3EFD3CD-9887-4467-B953-6E703BB15091}" destId="{18312836-E080-4593-B37A-49B310BF016C}" srcOrd="1" destOrd="0" presId="urn:microsoft.com/office/officeart/2005/8/layout/radial6"/>
    <dgm:cxn modelId="{F2FF4063-70CB-4D29-BAE4-171AF362C8EE}" type="presParOf" srcId="{E3EFD3CD-9887-4467-B953-6E703BB15091}" destId="{134307D9-EF34-47E5-A91D-F96FA5FB99ED}" srcOrd="2" destOrd="0" presId="urn:microsoft.com/office/officeart/2005/8/layout/radial6"/>
    <dgm:cxn modelId="{5DDF29DA-A3EC-4CE2-9B62-1FB8A8973F45}" type="presParOf" srcId="{E3EFD3CD-9887-4467-B953-6E703BB15091}" destId="{DFB4C8C4-C9FD-47B9-AE36-0E04C4D8EEC6}" srcOrd="3" destOrd="0" presId="urn:microsoft.com/office/officeart/2005/8/layout/radial6"/>
    <dgm:cxn modelId="{FFA02056-4006-4F8B-A746-0A32107447AA}" type="presParOf" srcId="{E3EFD3CD-9887-4467-B953-6E703BB15091}" destId="{B1627679-4D74-42DB-A290-BBBF28C6DC23}" srcOrd="4" destOrd="0" presId="urn:microsoft.com/office/officeart/2005/8/layout/radial6"/>
    <dgm:cxn modelId="{5B9137AE-B62A-489A-8B97-71AE59214939}" type="presParOf" srcId="{E3EFD3CD-9887-4467-B953-6E703BB15091}" destId="{20BF2336-6F79-4363-99F7-E6D9EB331C5E}" srcOrd="5" destOrd="0" presId="urn:microsoft.com/office/officeart/2005/8/layout/radial6"/>
    <dgm:cxn modelId="{D08BEE0C-9C0B-4458-9CFB-8F686900669E}" type="presParOf" srcId="{E3EFD3CD-9887-4467-B953-6E703BB15091}" destId="{46D2214F-AEB4-4DFA-A73D-7F8AFBDD7ED7}" srcOrd="6" destOrd="0" presId="urn:microsoft.com/office/officeart/2005/8/layout/radial6"/>
    <dgm:cxn modelId="{5FBD02E7-5335-4C4E-8E0B-4091940F7DAF}" type="presParOf" srcId="{E3EFD3CD-9887-4467-B953-6E703BB15091}" destId="{4870F46E-A274-4DF3-A092-F03D101C2B8F}" srcOrd="7" destOrd="0" presId="urn:microsoft.com/office/officeart/2005/8/layout/radial6"/>
    <dgm:cxn modelId="{3F8B182D-47ED-4973-8E36-1D01A3B2A3B0}" type="presParOf" srcId="{E3EFD3CD-9887-4467-B953-6E703BB15091}" destId="{E139CA5D-A63A-4CFF-AFC7-505C210605EB}" srcOrd="8" destOrd="0" presId="urn:microsoft.com/office/officeart/2005/8/layout/radial6"/>
    <dgm:cxn modelId="{90ABC6A2-6FD9-45F3-B6F7-6E8F0D61F3C4}" type="presParOf" srcId="{E3EFD3CD-9887-4467-B953-6E703BB15091}" destId="{94AA3AF0-7047-438A-8553-428EFA9420EA}" srcOrd="9" destOrd="0" presId="urn:microsoft.com/office/officeart/2005/8/layout/radial6"/>
    <dgm:cxn modelId="{870FC8DB-9AA9-4D45-8A37-0B3E52567DDA}" type="presParOf" srcId="{E3EFD3CD-9887-4467-B953-6E703BB15091}" destId="{1750B660-77E2-4B3F-9A2B-77A1A759B61E}" srcOrd="10" destOrd="0" presId="urn:microsoft.com/office/officeart/2005/8/layout/radial6"/>
    <dgm:cxn modelId="{53428BF8-F01E-41B2-B55E-B80B4ECCDC70}" type="presParOf" srcId="{E3EFD3CD-9887-4467-B953-6E703BB15091}" destId="{BDEF51A0-18E7-4AAC-AB30-E6CF5EF7C46A}" srcOrd="11" destOrd="0" presId="urn:microsoft.com/office/officeart/2005/8/layout/radial6"/>
    <dgm:cxn modelId="{7781303C-7620-4F12-B6F0-C630DECAF145}" type="presParOf" srcId="{E3EFD3CD-9887-4467-B953-6E703BB15091}" destId="{73C6DCBC-E973-4AE1-BCEB-C2AB68499EC7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B27816-411B-423A-A9CD-A788360459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D4AD4A6-F7E5-47BA-8796-552BF110754E}">
      <dgm:prSet/>
      <dgm:spPr/>
      <dgm:t>
        <a:bodyPr/>
        <a:lstStyle/>
        <a:p>
          <a:r>
            <a:rPr lang="es-ES" dirty="0"/>
            <a:t>Aportaciones</a:t>
          </a:r>
          <a:endParaRPr lang="en-US" dirty="0"/>
        </a:p>
      </dgm:t>
    </dgm:pt>
    <dgm:pt modelId="{EEB8ACB2-1A56-4E43-9408-3049F65545C0}" type="parTrans" cxnId="{9CD8E643-D6A9-423E-AD0C-4BC11B6BED9C}">
      <dgm:prSet/>
      <dgm:spPr/>
      <dgm:t>
        <a:bodyPr/>
        <a:lstStyle/>
        <a:p>
          <a:endParaRPr lang="en-US"/>
        </a:p>
      </dgm:t>
    </dgm:pt>
    <dgm:pt modelId="{40EBD2BC-E9EC-4D2C-9F13-D3DEE8B99F1F}" type="sibTrans" cxnId="{9CD8E643-D6A9-423E-AD0C-4BC11B6BED9C}">
      <dgm:prSet/>
      <dgm:spPr/>
      <dgm:t>
        <a:bodyPr/>
        <a:lstStyle/>
        <a:p>
          <a:endParaRPr lang="en-US"/>
        </a:p>
      </dgm:t>
    </dgm:pt>
    <dgm:pt modelId="{2CC8F5B1-DCB7-48E3-BD91-F2C82D4EE7FB}">
      <dgm:prSet/>
      <dgm:spPr/>
      <dgm:t>
        <a:bodyPr/>
        <a:lstStyle/>
        <a:p>
          <a:r>
            <a:rPr lang="es-ES" dirty="0"/>
            <a:t>Líneas de futuro trabajo</a:t>
          </a:r>
          <a:endParaRPr lang="en-US" dirty="0"/>
        </a:p>
      </dgm:t>
    </dgm:pt>
    <dgm:pt modelId="{4124A794-C86A-42A3-B475-0EE57E4C111A}" type="parTrans" cxnId="{CB7DED36-7067-47FA-8DC5-A08BEE3BCCFF}">
      <dgm:prSet/>
      <dgm:spPr/>
      <dgm:t>
        <a:bodyPr/>
        <a:lstStyle/>
        <a:p>
          <a:endParaRPr lang="en-US"/>
        </a:p>
      </dgm:t>
    </dgm:pt>
    <dgm:pt modelId="{FB97BB95-CB1D-4E8D-84F5-760373AF7F3D}" type="sibTrans" cxnId="{CB7DED36-7067-47FA-8DC5-A08BEE3BCCFF}">
      <dgm:prSet/>
      <dgm:spPr/>
      <dgm:t>
        <a:bodyPr/>
        <a:lstStyle/>
        <a:p>
          <a:endParaRPr lang="en-US"/>
        </a:p>
      </dgm:t>
    </dgm:pt>
    <dgm:pt modelId="{686558A3-6DBB-485F-A32C-8344640475CE}" type="pres">
      <dgm:prSet presAssocID="{83B27816-411B-423A-A9CD-A78836045999}" presName="root" presStyleCnt="0">
        <dgm:presLayoutVars>
          <dgm:dir/>
          <dgm:resizeHandles val="exact"/>
        </dgm:presLayoutVars>
      </dgm:prSet>
      <dgm:spPr/>
    </dgm:pt>
    <dgm:pt modelId="{60C671E0-CBFF-4D91-99F2-8229C1274815}" type="pres">
      <dgm:prSet presAssocID="{1D4AD4A6-F7E5-47BA-8796-552BF110754E}" presName="compNode" presStyleCnt="0"/>
      <dgm:spPr/>
    </dgm:pt>
    <dgm:pt modelId="{89B25C66-9318-4CC1-A51C-1393666A05B1}" type="pres">
      <dgm:prSet presAssocID="{1D4AD4A6-F7E5-47BA-8796-552BF110754E}" presName="iconRect" presStyleLbl="node1" presStyleIdx="0" presStyleCnt="2" custScaleX="68636" custScaleY="66231" custLinFactX="-31806" custLinFactNeighborX="-100000" custLinFactNeighborY="-5715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" b="-4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nta con relleno sólido"/>
        </a:ext>
      </dgm:extLst>
    </dgm:pt>
    <dgm:pt modelId="{C35D9C43-2339-40F4-B564-5D8DA60AA4A3}" type="pres">
      <dgm:prSet presAssocID="{1D4AD4A6-F7E5-47BA-8796-552BF110754E}" presName="spaceRect" presStyleCnt="0"/>
      <dgm:spPr/>
    </dgm:pt>
    <dgm:pt modelId="{2EA95298-8B50-4CE9-BF23-C95053C0E4DF}" type="pres">
      <dgm:prSet presAssocID="{1D4AD4A6-F7E5-47BA-8796-552BF110754E}" presName="textRect" presStyleLbl="revTx" presStyleIdx="0" presStyleCnt="2" custLinFactY="-100000" custLinFactNeighborX="635" custLinFactNeighborY="-187702">
        <dgm:presLayoutVars>
          <dgm:chMax val="1"/>
          <dgm:chPref val="1"/>
        </dgm:presLayoutVars>
      </dgm:prSet>
      <dgm:spPr/>
    </dgm:pt>
    <dgm:pt modelId="{7064976C-92BB-4112-9FB5-184465902985}" type="pres">
      <dgm:prSet presAssocID="{40EBD2BC-E9EC-4D2C-9F13-D3DEE8B99F1F}" presName="sibTrans" presStyleCnt="0"/>
      <dgm:spPr/>
    </dgm:pt>
    <dgm:pt modelId="{FFB5CA74-57D4-4200-A5B6-A60D8DAEF0F7}" type="pres">
      <dgm:prSet presAssocID="{2CC8F5B1-DCB7-48E3-BD91-F2C82D4EE7FB}" presName="compNode" presStyleCnt="0"/>
      <dgm:spPr/>
    </dgm:pt>
    <dgm:pt modelId="{A03609BC-7EC4-4860-ADEC-E55F41699A62}" type="pres">
      <dgm:prSet presAssocID="{2CC8F5B1-DCB7-48E3-BD91-F2C82D4EE7FB}" presName="iconRect" presStyleLbl="node1" presStyleIdx="1" presStyleCnt="2" custScaleX="44114" custScaleY="40387" custLinFactX="-28187" custLinFactNeighborX="-100000" custLinFactNeighborY="-2933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5000" b="-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áfico curvo de palo de hockey con relleno sólido"/>
        </a:ext>
      </dgm:extLst>
    </dgm:pt>
    <dgm:pt modelId="{0D335F8C-A9FA-4E2F-AC34-52302D9351D8}" type="pres">
      <dgm:prSet presAssocID="{2CC8F5B1-DCB7-48E3-BD91-F2C82D4EE7FB}" presName="spaceRect" presStyleCnt="0"/>
      <dgm:spPr/>
    </dgm:pt>
    <dgm:pt modelId="{64AA04AB-305E-4B19-ADDF-58C0D7BE8BBC}" type="pres">
      <dgm:prSet presAssocID="{2CC8F5B1-DCB7-48E3-BD91-F2C82D4EE7FB}" presName="textRect" presStyleLbl="revTx" presStyleIdx="1" presStyleCnt="2" custLinFactY="-103944" custLinFactNeighborX="3441" custLinFactNeighborY="-200000">
        <dgm:presLayoutVars>
          <dgm:chMax val="1"/>
          <dgm:chPref val="1"/>
        </dgm:presLayoutVars>
      </dgm:prSet>
      <dgm:spPr/>
    </dgm:pt>
  </dgm:ptLst>
  <dgm:cxnLst>
    <dgm:cxn modelId="{BF970633-5F7D-4FE7-935A-090F9CF40E91}" type="presOf" srcId="{2CC8F5B1-DCB7-48E3-BD91-F2C82D4EE7FB}" destId="{64AA04AB-305E-4B19-ADDF-58C0D7BE8BBC}" srcOrd="0" destOrd="0" presId="urn:microsoft.com/office/officeart/2018/2/layout/IconLabelList"/>
    <dgm:cxn modelId="{CB7DED36-7067-47FA-8DC5-A08BEE3BCCFF}" srcId="{83B27816-411B-423A-A9CD-A78836045999}" destId="{2CC8F5B1-DCB7-48E3-BD91-F2C82D4EE7FB}" srcOrd="1" destOrd="0" parTransId="{4124A794-C86A-42A3-B475-0EE57E4C111A}" sibTransId="{FB97BB95-CB1D-4E8D-84F5-760373AF7F3D}"/>
    <dgm:cxn modelId="{9CD8E643-D6A9-423E-AD0C-4BC11B6BED9C}" srcId="{83B27816-411B-423A-A9CD-A78836045999}" destId="{1D4AD4A6-F7E5-47BA-8796-552BF110754E}" srcOrd="0" destOrd="0" parTransId="{EEB8ACB2-1A56-4E43-9408-3049F65545C0}" sibTransId="{40EBD2BC-E9EC-4D2C-9F13-D3DEE8B99F1F}"/>
    <dgm:cxn modelId="{1B09D877-DA46-414E-99E7-9886BE992D31}" type="presOf" srcId="{83B27816-411B-423A-A9CD-A78836045999}" destId="{686558A3-6DBB-485F-A32C-8344640475CE}" srcOrd="0" destOrd="0" presId="urn:microsoft.com/office/officeart/2018/2/layout/IconLabelList"/>
    <dgm:cxn modelId="{04FECA8A-7388-41A4-B850-C44A85F0E31F}" type="presOf" srcId="{1D4AD4A6-F7E5-47BA-8796-552BF110754E}" destId="{2EA95298-8B50-4CE9-BF23-C95053C0E4DF}" srcOrd="0" destOrd="0" presId="urn:microsoft.com/office/officeart/2018/2/layout/IconLabelList"/>
    <dgm:cxn modelId="{C67F32B8-9F80-4E3A-BF8B-F569C26C4BC3}" type="presParOf" srcId="{686558A3-6DBB-485F-A32C-8344640475CE}" destId="{60C671E0-CBFF-4D91-99F2-8229C1274815}" srcOrd="0" destOrd="0" presId="urn:microsoft.com/office/officeart/2018/2/layout/IconLabelList"/>
    <dgm:cxn modelId="{F7756374-2397-4F53-BFCF-7E6C3D1F9513}" type="presParOf" srcId="{60C671E0-CBFF-4D91-99F2-8229C1274815}" destId="{89B25C66-9318-4CC1-A51C-1393666A05B1}" srcOrd="0" destOrd="0" presId="urn:microsoft.com/office/officeart/2018/2/layout/IconLabelList"/>
    <dgm:cxn modelId="{C1D8BC10-891A-462F-B389-1B5F7DFF762E}" type="presParOf" srcId="{60C671E0-CBFF-4D91-99F2-8229C1274815}" destId="{C35D9C43-2339-40F4-B564-5D8DA60AA4A3}" srcOrd="1" destOrd="0" presId="urn:microsoft.com/office/officeart/2018/2/layout/IconLabelList"/>
    <dgm:cxn modelId="{150AFB99-B824-4BCB-8260-A31FA644E92E}" type="presParOf" srcId="{60C671E0-CBFF-4D91-99F2-8229C1274815}" destId="{2EA95298-8B50-4CE9-BF23-C95053C0E4DF}" srcOrd="2" destOrd="0" presId="urn:microsoft.com/office/officeart/2018/2/layout/IconLabelList"/>
    <dgm:cxn modelId="{748508C5-0FB5-413C-BCB6-DCE5C2706584}" type="presParOf" srcId="{686558A3-6DBB-485F-A32C-8344640475CE}" destId="{7064976C-92BB-4112-9FB5-184465902985}" srcOrd="1" destOrd="0" presId="urn:microsoft.com/office/officeart/2018/2/layout/IconLabelList"/>
    <dgm:cxn modelId="{863C4F5F-23FF-4BFF-B927-9C3EBA2C1DA3}" type="presParOf" srcId="{686558A3-6DBB-485F-A32C-8344640475CE}" destId="{FFB5CA74-57D4-4200-A5B6-A60D8DAEF0F7}" srcOrd="2" destOrd="0" presId="urn:microsoft.com/office/officeart/2018/2/layout/IconLabelList"/>
    <dgm:cxn modelId="{684E70E3-B9B8-4869-BCCD-4995A5667CCA}" type="presParOf" srcId="{FFB5CA74-57D4-4200-A5B6-A60D8DAEF0F7}" destId="{A03609BC-7EC4-4860-ADEC-E55F41699A62}" srcOrd="0" destOrd="0" presId="urn:microsoft.com/office/officeart/2018/2/layout/IconLabelList"/>
    <dgm:cxn modelId="{9FD5DB69-14EA-480B-9F56-65B258110CAA}" type="presParOf" srcId="{FFB5CA74-57D4-4200-A5B6-A60D8DAEF0F7}" destId="{0D335F8C-A9FA-4E2F-AC34-52302D9351D8}" srcOrd="1" destOrd="0" presId="urn:microsoft.com/office/officeart/2018/2/layout/IconLabelList"/>
    <dgm:cxn modelId="{E698F333-897F-47A5-8281-2601789A9318}" type="presParOf" srcId="{FFB5CA74-57D4-4200-A5B6-A60D8DAEF0F7}" destId="{64AA04AB-305E-4B19-ADDF-58C0D7BE8BB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FA67F9-256D-4AA5-8799-160FC85661F9}">
      <dsp:nvSpPr>
        <dsp:cNvPr id="0" name=""/>
        <dsp:cNvSpPr/>
      </dsp:nvSpPr>
      <dsp:spPr>
        <a:xfrm>
          <a:off x="2672" y="2354929"/>
          <a:ext cx="2378431" cy="9513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Obtención de videos de cultivos celulares</a:t>
          </a:r>
          <a:endParaRPr lang="en-GB" sz="1700" kern="1200" dirty="0"/>
        </a:p>
      </dsp:txBody>
      <dsp:txXfrm>
        <a:off x="478358" y="2354929"/>
        <a:ext cx="1427059" cy="951372"/>
      </dsp:txXfrm>
    </dsp:sp>
    <dsp:sp modelId="{9C629CB2-53CB-4B08-9AA9-16F71DB6D598}">
      <dsp:nvSpPr>
        <dsp:cNvPr id="0" name=""/>
        <dsp:cNvSpPr/>
      </dsp:nvSpPr>
      <dsp:spPr>
        <a:xfrm>
          <a:off x="2143260" y="2354929"/>
          <a:ext cx="2378431" cy="951372"/>
        </a:xfrm>
        <a:prstGeom prst="chevron">
          <a:avLst/>
        </a:prstGeom>
        <a:solidFill>
          <a:srgbClr val="EE9426"/>
        </a:solid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>
              <a:solidFill>
                <a:schemeClr val="bg1"/>
              </a:solidFill>
            </a:rPr>
            <a:t>Segmentación de células</a:t>
          </a:r>
          <a:endParaRPr lang="en-GB" sz="1700" kern="1200" dirty="0">
            <a:solidFill>
              <a:schemeClr val="bg1"/>
            </a:solidFill>
          </a:endParaRPr>
        </a:p>
      </dsp:txBody>
      <dsp:txXfrm>
        <a:off x="2618946" y="2354929"/>
        <a:ext cx="1427059" cy="951372"/>
      </dsp:txXfrm>
    </dsp:sp>
    <dsp:sp modelId="{B2FEAEA8-B9A5-44BC-9B72-80CB1D0FDD43}">
      <dsp:nvSpPr>
        <dsp:cNvPr id="0" name=""/>
        <dsp:cNvSpPr/>
      </dsp:nvSpPr>
      <dsp:spPr>
        <a:xfrm>
          <a:off x="4283849" y="2354929"/>
          <a:ext cx="2378431" cy="9513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Tracking</a:t>
          </a:r>
        </a:p>
      </dsp:txBody>
      <dsp:txXfrm>
        <a:off x="4759535" y="2354929"/>
        <a:ext cx="1427059" cy="951372"/>
      </dsp:txXfrm>
    </dsp:sp>
    <dsp:sp modelId="{86CC26A9-95D4-42FA-8C37-6753E8B0FF28}">
      <dsp:nvSpPr>
        <dsp:cNvPr id="0" name=""/>
        <dsp:cNvSpPr/>
      </dsp:nvSpPr>
      <dsp:spPr>
        <a:xfrm>
          <a:off x="6424437" y="2354929"/>
          <a:ext cx="2378431" cy="9513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Trayectorias</a:t>
          </a:r>
        </a:p>
      </dsp:txBody>
      <dsp:txXfrm>
        <a:off x="6900123" y="2354929"/>
        <a:ext cx="1427059" cy="951372"/>
      </dsp:txXfrm>
    </dsp:sp>
    <dsp:sp modelId="{E3F2AD5D-DD37-493E-B5E4-C88F6E07CC5E}">
      <dsp:nvSpPr>
        <dsp:cNvPr id="0" name=""/>
        <dsp:cNvSpPr/>
      </dsp:nvSpPr>
      <dsp:spPr>
        <a:xfrm>
          <a:off x="8565026" y="2354929"/>
          <a:ext cx="2378431" cy="95137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Análisis </a:t>
          </a:r>
          <a:endParaRPr lang="en-GB" sz="1700" kern="1200" dirty="0"/>
        </a:p>
      </dsp:txBody>
      <dsp:txXfrm>
        <a:off x="9040712" y="2354929"/>
        <a:ext cx="1427059" cy="951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6DCBC-E973-4AE1-BCEB-C2AB68499EC7}">
      <dsp:nvSpPr>
        <dsp:cNvPr id="0" name=""/>
        <dsp:cNvSpPr/>
      </dsp:nvSpPr>
      <dsp:spPr>
        <a:xfrm>
          <a:off x="2892649" y="679080"/>
          <a:ext cx="4539438" cy="4539438"/>
        </a:xfrm>
        <a:prstGeom prst="blockArc">
          <a:avLst>
            <a:gd name="adj1" fmla="val 10800000"/>
            <a:gd name="adj2" fmla="val 16200000"/>
            <a:gd name="adj3" fmla="val 4635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AA3AF0-7047-438A-8553-428EFA9420EA}">
      <dsp:nvSpPr>
        <dsp:cNvPr id="0" name=""/>
        <dsp:cNvSpPr/>
      </dsp:nvSpPr>
      <dsp:spPr>
        <a:xfrm>
          <a:off x="2892649" y="679080"/>
          <a:ext cx="4539438" cy="4539438"/>
        </a:xfrm>
        <a:prstGeom prst="blockArc">
          <a:avLst>
            <a:gd name="adj1" fmla="val 5400000"/>
            <a:gd name="adj2" fmla="val 10800000"/>
            <a:gd name="adj3" fmla="val 4635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D2214F-AEB4-4DFA-A73D-7F8AFBDD7ED7}">
      <dsp:nvSpPr>
        <dsp:cNvPr id="0" name=""/>
        <dsp:cNvSpPr/>
      </dsp:nvSpPr>
      <dsp:spPr>
        <a:xfrm>
          <a:off x="2892649" y="679080"/>
          <a:ext cx="4539438" cy="4539438"/>
        </a:xfrm>
        <a:prstGeom prst="blockArc">
          <a:avLst>
            <a:gd name="adj1" fmla="val 0"/>
            <a:gd name="adj2" fmla="val 5400000"/>
            <a:gd name="adj3" fmla="val 4635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B4C8C4-C9FD-47B9-AE36-0E04C4D8EEC6}">
      <dsp:nvSpPr>
        <dsp:cNvPr id="0" name=""/>
        <dsp:cNvSpPr/>
      </dsp:nvSpPr>
      <dsp:spPr>
        <a:xfrm>
          <a:off x="2892649" y="679080"/>
          <a:ext cx="4539438" cy="4539438"/>
        </a:xfrm>
        <a:prstGeom prst="blockArc">
          <a:avLst>
            <a:gd name="adj1" fmla="val 16200000"/>
            <a:gd name="adj2" fmla="val 0"/>
            <a:gd name="adj3" fmla="val 4635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tint val="6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A7C04B8-9575-4D4E-BEAD-3C296061F66F}">
      <dsp:nvSpPr>
        <dsp:cNvPr id="0" name=""/>
        <dsp:cNvSpPr/>
      </dsp:nvSpPr>
      <dsp:spPr>
        <a:xfrm>
          <a:off x="4118803" y="1905234"/>
          <a:ext cx="2087129" cy="2087129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YOLOv3-Tiny</a:t>
          </a:r>
          <a:endParaRPr lang="en-GB" sz="3100" kern="1200" dirty="0"/>
        </a:p>
      </dsp:txBody>
      <dsp:txXfrm>
        <a:off x="4424456" y="2210887"/>
        <a:ext cx="1475823" cy="1475823"/>
      </dsp:txXfrm>
    </dsp:sp>
    <dsp:sp modelId="{18312836-E080-4593-B37A-49B310BF016C}">
      <dsp:nvSpPr>
        <dsp:cNvPr id="0" name=""/>
        <dsp:cNvSpPr/>
      </dsp:nvSpPr>
      <dsp:spPr>
        <a:xfrm>
          <a:off x="4431873" y="1180"/>
          <a:ext cx="1460990" cy="146099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Posibilidad de implementarse en Python.</a:t>
          </a:r>
          <a:endParaRPr lang="en-GB" sz="1200" kern="1200" dirty="0"/>
        </a:p>
      </dsp:txBody>
      <dsp:txXfrm>
        <a:off x="4645830" y="215137"/>
        <a:ext cx="1033076" cy="1033076"/>
      </dsp:txXfrm>
    </dsp:sp>
    <dsp:sp modelId="{B1627679-4D74-42DB-A290-BBBF28C6DC23}">
      <dsp:nvSpPr>
        <dsp:cNvPr id="0" name=""/>
        <dsp:cNvSpPr/>
      </dsp:nvSpPr>
      <dsp:spPr>
        <a:xfrm>
          <a:off x="6648996" y="2218304"/>
          <a:ext cx="1460990" cy="146099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Menor exigencia computacional </a:t>
          </a:r>
          <a:endParaRPr lang="en-GB" sz="1200" kern="1200" dirty="0"/>
        </a:p>
      </dsp:txBody>
      <dsp:txXfrm>
        <a:off x="6862953" y="2432261"/>
        <a:ext cx="1033076" cy="1033076"/>
      </dsp:txXfrm>
    </dsp:sp>
    <dsp:sp modelId="{4870F46E-A274-4DF3-A092-F03D101C2B8F}">
      <dsp:nvSpPr>
        <dsp:cNvPr id="0" name=""/>
        <dsp:cNvSpPr/>
      </dsp:nvSpPr>
      <dsp:spPr>
        <a:xfrm>
          <a:off x="4431873" y="4435427"/>
          <a:ext cx="1460990" cy="146099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Adaptado a un amplio número de </a:t>
          </a:r>
          <a:r>
            <a:rPr lang="es-ES" sz="1200" i="1" kern="1200" dirty="0" err="1"/>
            <a:t>frameworks</a:t>
          </a:r>
          <a:endParaRPr lang="en-GB" sz="1200" kern="1200" dirty="0"/>
        </a:p>
      </dsp:txBody>
      <dsp:txXfrm>
        <a:off x="4645830" y="4649384"/>
        <a:ext cx="1033076" cy="1033076"/>
      </dsp:txXfrm>
    </dsp:sp>
    <dsp:sp modelId="{1750B660-77E2-4B3F-9A2B-77A1A759B61E}">
      <dsp:nvSpPr>
        <dsp:cNvPr id="0" name=""/>
        <dsp:cNvSpPr/>
      </dsp:nvSpPr>
      <dsp:spPr>
        <a:xfrm>
          <a:off x="2214749" y="2218304"/>
          <a:ext cx="1460990" cy="1460990"/>
        </a:xfrm>
        <a:prstGeom prst="ellipse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Accesibilidad</a:t>
          </a:r>
          <a:endParaRPr lang="en-GB" sz="1200" kern="1200" dirty="0"/>
        </a:p>
      </dsp:txBody>
      <dsp:txXfrm>
        <a:off x="2428706" y="2432261"/>
        <a:ext cx="1033076" cy="10330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B25C66-9318-4CC1-A51C-1393666A05B1}">
      <dsp:nvSpPr>
        <dsp:cNvPr id="0" name=""/>
        <dsp:cNvSpPr/>
      </dsp:nvSpPr>
      <dsp:spPr>
        <a:xfrm>
          <a:off x="401792" y="185203"/>
          <a:ext cx="915799" cy="8527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4000" b="-4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95298-8B50-4CE9-BF23-C95053C0E4DF}">
      <dsp:nvSpPr>
        <dsp:cNvPr id="0" name=""/>
        <dsp:cNvSpPr/>
      </dsp:nvSpPr>
      <dsp:spPr>
        <a:xfrm>
          <a:off x="485790" y="38992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Aportaciones</a:t>
          </a:r>
          <a:endParaRPr lang="en-US" sz="3300" kern="1200" dirty="0"/>
        </a:p>
      </dsp:txBody>
      <dsp:txXfrm>
        <a:off x="485790" y="389927"/>
        <a:ext cx="4320000" cy="720000"/>
      </dsp:txXfrm>
    </dsp:sp>
    <dsp:sp modelId="{A03609BC-7EC4-4860-ADEC-E55F41699A62}">
      <dsp:nvSpPr>
        <dsp:cNvPr id="0" name=""/>
        <dsp:cNvSpPr/>
      </dsp:nvSpPr>
      <dsp:spPr>
        <a:xfrm>
          <a:off x="4773615" y="203678"/>
          <a:ext cx="857576" cy="7851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5000" b="-5000"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A04AB-305E-4B19-ADDF-58C0D7BE8BBC}">
      <dsp:nvSpPr>
        <dsp:cNvPr id="0" name=""/>
        <dsp:cNvSpPr/>
      </dsp:nvSpPr>
      <dsp:spPr>
        <a:xfrm>
          <a:off x="5683009" y="420197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Líneas de futuro trabajo</a:t>
          </a:r>
          <a:endParaRPr lang="en-US" sz="3300" kern="1200" dirty="0"/>
        </a:p>
      </dsp:txBody>
      <dsp:txXfrm>
        <a:off x="5683009" y="420197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4D28D2-0637-4CC5-AF0E-6EF0A80A725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B172E-EA55-4A28-8C54-C183A321AA58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902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Células cancerígenas vs Célula sanas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dirty="0"/>
              <a:t>Movimiento celular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7B172E-EA55-4A28-8C54-C183A321AA5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73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825386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1323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45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8612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0751118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5764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73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84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858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428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6588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97A9BD3-B04B-4D85-8952-7F49AF44CA88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ED1499D3-42DF-4A4F-8949-45F7C85DC0DB}" type="slidenum">
              <a:rPr lang="en-GB" smtClean="0"/>
              <a:t>‹Nº›</a:t>
            </a:fld>
            <a:endParaRPr lang="en-GB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74885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1CA1E-981D-E1B3-E7D7-6221B236C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5110" y="1163426"/>
            <a:ext cx="5979256" cy="4531148"/>
          </a:xfrm>
        </p:spPr>
        <p:txBody>
          <a:bodyPr anchor="ctr">
            <a:normAutofit fontScale="90000"/>
          </a:bodyPr>
          <a:lstStyle/>
          <a:p>
            <a:pPr algn="r"/>
            <a:r>
              <a:rPr lang="es-ES" sz="5000" dirty="0"/>
              <a:t>TÉCNICAS DE PROCESAMIENTO DE IMAGEN PARA LA SEGMENTACIÓN Y LOCALIZACIÓN DE CÉLULAS A PARTIR DE VIDEOS</a:t>
            </a:r>
            <a:endParaRPr lang="en-GB" sz="5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B1C5EB-B438-1138-5B7A-D1AF4407B4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0043" y="1595190"/>
            <a:ext cx="3797558" cy="5054008"/>
          </a:xfrm>
        </p:spPr>
        <p:txBody>
          <a:bodyPr anchor="ctr">
            <a:normAutofit/>
          </a:bodyPr>
          <a:lstStyle/>
          <a:p>
            <a:pPr algn="l"/>
            <a:r>
              <a:rPr lang="es-ES" sz="1800" dirty="0"/>
              <a:t>D. FERNÁNDEZ CRUCHAGA, Miguel</a:t>
            </a:r>
          </a:p>
          <a:p>
            <a:pPr algn="l"/>
            <a:r>
              <a:rPr lang="es-ES" sz="1800" dirty="0"/>
              <a:t>Tutor: d. Díaz Blanco, Ignacio</a:t>
            </a:r>
          </a:p>
          <a:p>
            <a:pPr algn="l"/>
            <a:r>
              <a:rPr lang="es-ES" sz="1800" dirty="0"/>
              <a:t>Cotutor: d. </a:t>
            </a:r>
            <a:r>
              <a:rPr lang="es-ES" sz="1800" dirty="0" err="1"/>
              <a:t>Enguita</a:t>
            </a:r>
            <a:r>
              <a:rPr lang="es-ES" sz="1800" dirty="0"/>
              <a:t> González, Jose María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88028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E919F-C597-200D-BD3B-104AB351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Data </a:t>
            </a:r>
            <a:r>
              <a:rPr lang="es-ES" dirty="0" err="1"/>
              <a:t>augmentation</a:t>
            </a:r>
            <a:endParaRPr lang="en-GB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666E984-AFEF-3914-CF67-B143537CC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459" y="2962275"/>
            <a:ext cx="4662741" cy="3581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B2224FC-30B8-D721-28E7-50B3C6C1C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406" y="2962275"/>
            <a:ext cx="5133023" cy="2692275"/>
          </a:xfrm>
          <a:prstGeom prst="rect">
            <a:avLst/>
          </a:prstGeom>
        </p:spPr>
      </p:pic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7F4B6EB4-1446-D95C-5CC1-90EE1CEEE666}"/>
              </a:ext>
            </a:extLst>
          </p:cNvPr>
          <p:cNvCxnSpPr>
            <a:cxnSpLocks/>
          </p:cNvCxnSpPr>
          <p:nvPr/>
        </p:nvCxnSpPr>
        <p:spPr>
          <a:xfrm>
            <a:off x="6532880" y="3051110"/>
            <a:ext cx="0" cy="3492565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BB87E6F-F65A-2B8F-DDE2-DE65B7DB604D}"/>
              </a:ext>
            </a:extLst>
          </p:cNvPr>
          <p:cNvSpPr txBox="1"/>
          <p:nvPr/>
        </p:nvSpPr>
        <p:spPr>
          <a:xfrm>
            <a:off x="1371600" y="1848124"/>
            <a:ext cx="9448800" cy="82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A1781A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Plataforma </a:t>
            </a: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A1781A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Roboflow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srgbClr val="A1781A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A1781A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2200 células etiquetadas aumentadas a aproximadamente 15400 células.</a:t>
            </a:r>
          </a:p>
        </p:txBody>
      </p:sp>
    </p:spTree>
    <p:extLst>
      <p:ext uri="{BB962C8B-B14F-4D97-AF65-F5344CB8AC3E}">
        <p14:creationId xmlns:p14="http://schemas.microsoft.com/office/powerpoint/2010/main" val="3898766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EE919F-C597-200D-BD3B-104AB351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Análisis de entrenamientos</a:t>
            </a:r>
            <a:endParaRPr lang="en-GB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64A72C-2508-A386-F856-7FC2481FE006}"/>
              </a:ext>
            </a:extLst>
          </p:cNvPr>
          <p:cNvSpPr txBox="1"/>
          <p:nvPr/>
        </p:nvSpPr>
        <p:spPr>
          <a:xfrm>
            <a:off x="1707503" y="6172200"/>
            <a:ext cx="90880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dirty="0"/>
              <a:t>Parámetros de entrenamiento: </a:t>
            </a:r>
            <a:r>
              <a:rPr lang="es-ES" sz="1500" dirty="0"/>
              <a:t>		</a:t>
            </a:r>
            <a:r>
              <a:rPr lang="es-ES" sz="1500" i="1" dirty="0"/>
              <a:t>Input </a:t>
            </a:r>
            <a:r>
              <a:rPr lang="es-ES" sz="1500" i="1" dirty="0" err="1"/>
              <a:t>size</a:t>
            </a:r>
            <a:r>
              <a:rPr lang="es-ES" sz="1500" i="1" dirty="0"/>
              <a:t> 			</a:t>
            </a:r>
            <a:r>
              <a:rPr lang="es-ES" sz="1500" dirty="0"/>
              <a:t>Épocas 			</a:t>
            </a:r>
            <a:r>
              <a:rPr lang="es-ES" sz="1500" dirty="0" err="1"/>
              <a:t>Batch</a:t>
            </a:r>
            <a:endParaRPr lang="en-GB" sz="1500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184654A-A190-FBB8-9EBA-EAED38D96C60}"/>
              </a:ext>
            </a:extLst>
          </p:cNvPr>
          <p:cNvSpPr txBox="1"/>
          <p:nvPr/>
        </p:nvSpPr>
        <p:spPr>
          <a:xfrm>
            <a:off x="10972800" y="5715950"/>
            <a:ext cx="92008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GB" sz="2000" dirty="0">
              <a:solidFill>
                <a:schemeClr val="tx2"/>
              </a:solidFill>
            </a:endParaRP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6A920448-CEE7-8BF3-47D4-A7577B303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9254" y="1878032"/>
            <a:ext cx="9933587" cy="4037973"/>
          </a:xfrm>
        </p:spPr>
      </p:pic>
    </p:spTree>
    <p:extLst>
      <p:ext uri="{BB962C8B-B14F-4D97-AF65-F5344CB8AC3E}">
        <p14:creationId xmlns:p14="http://schemas.microsoft.com/office/powerpoint/2010/main" val="463554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02C496-8381-F784-388C-073E1D025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719" y="364541"/>
            <a:ext cx="3084844" cy="1017631"/>
          </a:xfrm>
        </p:spPr>
        <p:txBody>
          <a:bodyPr anchor="ctr"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Resultados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7" name="SCC42B-1">
            <a:hlinkClick r:id="" action="ppaction://media"/>
            <a:extLst>
              <a:ext uri="{FF2B5EF4-FFF2-40B4-BE49-F238E27FC236}">
                <a16:creationId xmlns:a16="http://schemas.microsoft.com/office/drawing/2014/main" id="{1AD5902A-25E7-8E4A-0CC3-A65E070DF2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7280" y="420201"/>
            <a:ext cx="6034309" cy="603430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0A617A-7FA0-5A12-4A71-6551B50B2498}"/>
              </a:ext>
            </a:extLst>
          </p:cNvPr>
          <p:cNvSpPr txBox="1"/>
          <p:nvPr/>
        </p:nvSpPr>
        <p:spPr>
          <a:xfrm>
            <a:off x="1250411" y="2001365"/>
            <a:ext cx="3433556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A1781A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Video SCC42B-1: tejido de control línea celular derivada de carcinoma epidermoide de laringe.</a:t>
            </a: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lang="es-ES" sz="2000" dirty="0">
                <a:solidFill>
                  <a:srgbClr val="A1781A"/>
                </a:solidFill>
                <a:latin typeface="Franklin Gothic Book" panose="020B0503020102020204"/>
              </a:rPr>
              <a:t>El modelo ha aprendido los patrones de las células.</a:t>
            </a:r>
          </a:p>
          <a:p>
            <a:pPr marL="384048" marR="0" lvl="0" indent="-384048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Franklin Gothic Book" panose="020B0503020102020204" pitchFamily="34" charset="0"/>
              <a:buChar char="■"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srgbClr val="A1781A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No funciona correctamente con grupos de más de cuatro células.</a:t>
            </a:r>
          </a:p>
        </p:txBody>
      </p:sp>
    </p:spTree>
    <p:extLst>
      <p:ext uri="{BB962C8B-B14F-4D97-AF65-F5344CB8AC3E}">
        <p14:creationId xmlns:p14="http://schemas.microsoft.com/office/powerpoint/2010/main" val="348625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AE67BB-FDF4-29C7-6DF7-F5F414D1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Conclusiones</a:t>
            </a:r>
            <a:endParaRPr lang="en-GB" dirty="0"/>
          </a:p>
        </p:txBody>
      </p:sp>
      <p:graphicFrame>
        <p:nvGraphicFramePr>
          <p:cNvPr id="7" name="Marcador de contenido 4">
            <a:extLst>
              <a:ext uri="{FF2B5EF4-FFF2-40B4-BE49-F238E27FC236}">
                <a16:creationId xmlns:a16="http://schemas.microsoft.com/office/drawing/2014/main" id="{33004382-FB0F-9C08-4C25-36E1E64BF9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9011128"/>
              </p:ext>
            </p:extLst>
          </p:nvPr>
        </p:nvGraphicFramePr>
        <p:xfrm>
          <a:off x="1127442" y="1517988"/>
          <a:ext cx="10312717" cy="4102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D7CF6895-EDF1-B9EB-F9C8-463B0739FB4A}"/>
              </a:ext>
            </a:extLst>
          </p:cNvPr>
          <p:cNvSpPr txBox="1"/>
          <p:nvPr/>
        </p:nvSpPr>
        <p:spPr>
          <a:xfrm>
            <a:off x="2123440" y="2915920"/>
            <a:ext cx="3281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>
                <a:latin typeface="Calibri Light" panose="020F0302020204030204" pitchFamily="34" charset="0"/>
                <a:cs typeface="Calibri Light" panose="020F0302020204030204" pitchFamily="34" charset="0"/>
              </a:rPr>
              <a:t>Análisis experimental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>
                <a:latin typeface="Calibri Light" panose="020F0302020204030204" pitchFamily="34" charset="0"/>
                <a:cs typeface="Calibri Light" panose="020F0302020204030204" pitchFamily="34" charset="0"/>
              </a:rPr>
              <a:t>Preparación de un modelo YOLOv3-Tiny en </a:t>
            </a:r>
            <a:r>
              <a:rPr lang="es-ES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Tensorflow</a:t>
            </a:r>
            <a:endParaRPr lang="es-E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>
                <a:latin typeface="Calibri Light" panose="020F0302020204030204" pitchFamily="34" charset="0"/>
                <a:cs typeface="Calibri Light" panose="020F0302020204030204" pitchFamily="34" charset="0"/>
              </a:rPr>
              <a:t>Creación de un </a:t>
            </a:r>
            <a:r>
              <a:rPr lang="es-ES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  <a:r>
              <a:rPr lang="es-E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s-ES" dirty="0">
                <a:latin typeface="Calibri Light" panose="020F0302020204030204" pitchFamily="34" charset="0"/>
                <a:cs typeface="Calibri Light" panose="020F0302020204030204" pitchFamily="34" charset="0"/>
              </a:rPr>
              <a:t>de 15400 células etiquetadas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>
                <a:latin typeface="Calibri Light" panose="020F0302020204030204" pitchFamily="34" charset="0"/>
                <a:cs typeface="Calibri Light" panose="020F0302020204030204" pitchFamily="34" charset="0"/>
              </a:rPr>
              <a:t>Guía práctica en forma de anexo para continuar trabajando a partir de este proyecto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4E80C0C-BF4E-13E4-5E23-2F238FAD4AEC}"/>
              </a:ext>
            </a:extLst>
          </p:cNvPr>
          <p:cNvSpPr txBox="1"/>
          <p:nvPr/>
        </p:nvSpPr>
        <p:spPr>
          <a:xfrm>
            <a:off x="7355840" y="2931975"/>
            <a:ext cx="2987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>
                <a:latin typeface="Calibri Light" panose="020F0302020204030204" pitchFamily="34" charset="0"/>
                <a:cs typeface="Calibri Light" panose="020F0302020204030204" pitchFamily="34" charset="0"/>
              </a:rPr>
              <a:t>Aumentar el </a:t>
            </a:r>
            <a:r>
              <a:rPr lang="es-ES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  <a:endParaRPr lang="es-E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>
                <a:latin typeface="Calibri Light" panose="020F0302020204030204" pitchFamily="34" charset="0"/>
                <a:cs typeface="Calibri Light" panose="020F0302020204030204" pitchFamily="34" charset="0"/>
              </a:rPr>
              <a:t>Realizar una fase </a:t>
            </a:r>
            <a:r>
              <a:rPr lang="es-ES" dirty="0">
                <a:latin typeface="Calibri Light" panose="020F0302020204030204" pitchFamily="34" charset="0"/>
                <a:cs typeface="Calibri Light" panose="020F0302020204030204" pitchFamily="34" charset="0"/>
              </a:rPr>
              <a:t>previa de </a:t>
            </a:r>
            <a:r>
              <a:rPr lang="es-E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transfer </a:t>
            </a:r>
            <a:r>
              <a:rPr lang="es-ES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learning</a:t>
            </a:r>
            <a:endParaRPr lang="es-ES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s-E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ES" dirty="0">
                <a:latin typeface="Calibri Light" panose="020F0302020204030204" pitchFamily="34" charset="0"/>
                <a:cs typeface="Calibri Light" panose="020F0302020204030204" pitchFamily="34" charset="0"/>
              </a:rPr>
              <a:t>Estudiar el uso de modelos más potentes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195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40111E-E98E-46BC-6345-A0669295B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685800"/>
            <a:ext cx="10144707" cy="720969"/>
          </a:xfrm>
          <a:ln>
            <a:noFill/>
          </a:ln>
        </p:spPr>
        <p:txBody>
          <a:bodyPr/>
          <a:lstStyle/>
          <a:p>
            <a:r>
              <a:rPr lang="es-ES" dirty="0"/>
              <a:t>Motivación</a:t>
            </a:r>
            <a:endParaRPr lang="en-GB" dirty="0"/>
          </a:p>
        </p:txBody>
      </p:sp>
      <p:pic>
        <p:nvPicPr>
          <p:cNvPr id="4" name="SCC42B-4">
            <a:hlinkClick r:id="" action="ppaction://media"/>
            <a:extLst>
              <a:ext uri="{FF2B5EF4-FFF2-40B4-BE49-F238E27FC236}">
                <a16:creationId xmlns:a16="http://schemas.microsoft.com/office/drawing/2014/main" id="{D3793386-8761-D982-022F-8F2758E4E2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26960" y="1519816"/>
            <a:ext cx="3818366" cy="3818367"/>
          </a:xfr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B0AB17B-9EFD-EB42-C865-66460A53AF75}"/>
              </a:ext>
            </a:extLst>
          </p:cNvPr>
          <p:cNvSpPr>
            <a:spLocks noChangeAspect="1"/>
          </p:cNvSpPr>
          <p:nvPr/>
        </p:nvSpPr>
        <p:spPr>
          <a:xfrm>
            <a:off x="1513840" y="1519816"/>
            <a:ext cx="5832082" cy="3818367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000" r="-1700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B945BF6-699C-32F1-F553-E627CCD4694B}"/>
              </a:ext>
            </a:extLst>
          </p:cNvPr>
          <p:cNvSpPr txBox="1"/>
          <p:nvPr/>
        </p:nvSpPr>
        <p:spPr>
          <a:xfrm>
            <a:off x="1513840" y="5506720"/>
            <a:ext cx="10345368" cy="1181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s-ES" dirty="0">
                <a:solidFill>
                  <a:schemeClr val="tx2"/>
                </a:solidFill>
              </a:rPr>
              <a:t>El cáncer será la principal causa de muerte a lo largo del siglo XXI.</a:t>
            </a:r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s-ES" dirty="0">
                <a:solidFill>
                  <a:schemeClr val="tx2"/>
                </a:solidFill>
              </a:rPr>
              <a:t>Importancia de la investigación para encontrar tratamientos efectivos contra el cáncer.</a:t>
            </a:r>
          </a:p>
          <a:p>
            <a:pPr marL="384048" indent="-384048" defTabSz="914400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s-ES" dirty="0">
                <a:solidFill>
                  <a:schemeClr val="tx2"/>
                </a:solidFill>
              </a:rPr>
              <a:t>Los métodos de análisis automático de videos son herramientas de mucho valor para investigadores.</a:t>
            </a:r>
            <a:endParaRPr lang="en-GB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51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6C984183-57D5-3A07-3F9A-B6B247B3EE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257584"/>
              </p:ext>
            </p:extLst>
          </p:nvPr>
        </p:nvGraphicFramePr>
        <p:xfrm>
          <a:off x="950595" y="910166"/>
          <a:ext cx="10946130" cy="56612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3D248704-D9C8-755F-E454-93070EB7C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Marco del trabajo</a:t>
            </a:r>
            <a:endParaRPr lang="en-GB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4F7B793-34B8-51E0-4A24-34466B7C85BB}"/>
              </a:ext>
            </a:extLst>
          </p:cNvPr>
          <p:cNvSpPr txBox="1"/>
          <p:nvPr/>
        </p:nvSpPr>
        <p:spPr>
          <a:xfrm>
            <a:off x="3107983" y="4606082"/>
            <a:ext cx="2336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Preparación del </a:t>
            </a:r>
            <a:r>
              <a:rPr lang="es-ES" sz="1600" i="1" dirty="0" err="1"/>
              <a:t>dataset</a:t>
            </a:r>
            <a:endParaRPr lang="es-ES" sz="1600" i="1" dirty="0"/>
          </a:p>
          <a:p>
            <a:pPr algn="ctr"/>
            <a:endParaRPr lang="es-ES" sz="1600" i="1" dirty="0"/>
          </a:p>
          <a:p>
            <a:pPr algn="ctr"/>
            <a:r>
              <a:rPr lang="es-ES" sz="1600" dirty="0"/>
              <a:t>Preparación del modelo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Entrenamiento</a:t>
            </a:r>
            <a:endParaRPr lang="en-GB" sz="1600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8C0A1FE-DCED-51DB-FA9E-3A87FCD14812}"/>
              </a:ext>
            </a:extLst>
          </p:cNvPr>
          <p:cNvSpPr/>
          <p:nvPr/>
        </p:nvSpPr>
        <p:spPr>
          <a:xfrm>
            <a:off x="3004456" y="2324100"/>
            <a:ext cx="2543855" cy="3848100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AEBAC8-4939-4737-724F-0A36CA934414}"/>
              </a:ext>
            </a:extLst>
          </p:cNvPr>
          <p:cNvSpPr txBox="1"/>
          <p:nvPr/>
        </p:nvSpPr>
        <p:spPr>
          <a:xfrm>
            <a:off x="3659057" y="2324878"/>
            <a:ext cx="15906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TFG</a:t>
            </a:r>
            <a:endParaRPr lang="en-GB" sz="4000" b="1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3878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510167-CB4E-7529-2AE9-D589E4EE9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F31950-AB80-BACB-06AC-488A0AD9B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Prototipo que permita detectar, localizar y etiquetar automáticamente células en videos.</a:t>
            </a:r>
          </a:p>
          <a:p>
            <a:r>
              <a:rPr lang="es-ES" dirty="0"/>
              <a:t>Subobjetivos: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ES" i="0" dirty="0"/>
              <a:t>Análisis de alternativas para la segmentación, énfasis en </a:t>
            </a:r>
            <a:r>
              <a:rPr lang="es-ES" dirty="0" err="1"/>
              <a:t>deep</a:t>
            </a:r>
            <a:r>
              <a:rPr lang="es-ES" dirty="0"/>
              <a:t> </a:t>
            </a:r>
            <a:r>
              <a:rPr lang="es-ES" dirty="0" err="1"/>
              <a:t>learning</a:t>
            </a:r>
            <a:r>
              <a:rPr lang="es-ES" dirty="0"/>
              <a:t>.</a:t>
            </a:r>
            <a:endParaRPr lang="es-ES" i="0" dirty="0"/>
          </a:p>
          <a:p>
            <a:pPr marL="987552" lvl="1" indent="-457200">
              <a:buFont typeface="+mj-lt"/>
              <a:buAutoNum type="arabicPeriod"/>
            </a:pPr>
            <a:r>
              <a:rPr lang="es-ES" i="0" dirty="0"/>
              <a:t>Evaluar arquitecturas de red más prometedoras.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ES" i="0" dirty="0"/>
              <a:t>Creación de un </a:t>
            </a:r>
            <a:r>
              <a:rPr lang="es-ES" dirty="0" err="1"/>
              <a:t>dataset</a:t>
            </a:r>
            <a:r>
              <a:rPr lang="es-ES" dirty="0"/>
              <a:t>, </a:t>
            </a:r>
            <a:r>
              <a:rPr lang="es-ES" i="0" dirty="0"/>
              <a:t>entrenamiento y evaluación de la arquitectura y de su capacidad de cumplir los objetivos.</a:t>
            </a:r>
          </a:p>
          <a:p>
            <a:pPr marL="987552" lvl="1" indent="-457200">
              <a:buFont typeface="+mj-lt"/>
              <a:buAutoNum type="arabicPeriod"/>
            </a:pPr>
            <a:r>
              <a:rPr lang="es-ES" i="0" dirty="0"/>
              <a:t>Documentar el proceso como guía para futuros trabajos</a:t>
            </a:r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2813975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761A9F-D8B7-9D69-3DC0-E20F6FAF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i="1" dirty="0"/>
              <a:t>Deep </a:t>
            </a:r>
            <a:r>
              <a:rPr lang="es-ES" i="1" dirty="0" err="1"/>
              <a:t>learning</a:t>
            </a:r>
            <a:r>
              <a:rPr lang="es-ES" dirty="0"/>
              <a:t>: red neuronal</a:t>
            </a:r>
            <a:endParaRPr lang="en-GB" dirty="0"/>
          </a:p>
        </p:txBody>
      </p:sp>
      <p:pic>
        <p:nvPicPr>
          <p:cNvPr id="2052" name="Picture 4" descr="What are Neural Networks? | IBM">
            <a:extLst>
              <a:ext uri="{FF2B5EF4-FFF2-40B4-BE49-F238E27FC236}">
                <a16:creationId xmlns:a16="http://schemas.microsoft.com/office/drawing/2014/main" id="{3A5098EE-3FF7-0ECD-438B-2BA1AEF27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240" y="1474470"/>
            <a:ext cx="6837680" cy="485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E4C4CA7-A8BE-BC73-935F-8896A4E60174}"/>
              </a:ext>
            </a:extLst>
          </p:cNvPr>
          <p:cNvSpPr txBox="1"/>
          <p:nvPr/>
        </p:nvSpPr>
        <p:spPr>
          <a:xfrm>
            <a:off x="5628640" y="6332023"/>
            <a:ext cx="65633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IBM, «Neural </a:t>
            </a:r>
            <a:r>
              <a:rPr lang="es-ES" sz="1400" i="1" dirty="0" err="1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networks</a:t>
            </a:r>
            <a:r>
              <a:rPr lang="es-ES" sz="14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» </a:t>
            </a:r>
            <a:r>
              <a:rPr lang="en-GB" sz="1400" i="1" dirty="0">
                <a:effectLst/>
                <a:latin typeface="Calibri Light" panose="020F0302020204030204" pitchFamily="34" charset="0"/>
                <a:ea typeface="Calibri" panose="020F0502020204030204" pitchFamily="34" charset="0"/>
                <a:cs typeface="Calibri Light" panose="020F0302020204030204" pitchFamily="34" charset="0"/>
              </a:rPr>
              <a:t>https://www.ibm.com/cloud/learn/neural-networks</a:t>
            </a:r>
            <a:endParaRPr lang="en-GB" sz="14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4D40EA1F-AA18-4C09-F688-EFA4A599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3718560" cy="3749040"/>
          </a:xfrm>
        </p:spPr>
        <p:txBody>
          <a:bodyPr/>
          <a:lstStyle/>
          <a:p>
            <a:r>
              <a:rPr lang="es-ES" dirty="0"/>
              <a:t>Una red neuronal se compone de neuronas organizadas en capas.</a:t>
            </a:r>
          </a:p>
          <a:p>
            <a:endParaRPr lang="es-ES" dirty="0"/>
          </a:p>
          <a:p>
            <a:r>
              <a:rPr lang="es-ES" dirty="0"/>
              <a:t>Esta ajusta sus pesos en el entrenamiento.</a:t>
            </a:r>
          </a:p>
          <a:p>
            <a:endParaRPr lang="es-ES" dirty="0"/>
          </a:p>
          <a:p>
            <a:r>
              <a:rPr lang="es-ES" dirty="0"/>
              <a:t>Las redes neuronales profundas contiene gran cantidad de capas.</a:t>
            </a:r>
          </a:p>
        </p:txBody>
      </p:sp>
    </p:spTree>
    <p:extLst>
      <p:ext uri="{BB962C8B-B14F-4D97-AF65-F5344CB8AC3E}">
        <p14:creationId xmlns:p14="http://schemas.microsoft.com/office/powerpoint/2010/main" val="488204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4FC0B-3483-A72E-210F-7D074A797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10508082" cy="1485900"/>
          </a:xfrm>
        </p:spPr>
        <p:txBody>
          <a:bodyPr>
            <a:normAutofit/>
          </a:bodyPr>
          <a:lstStyle/>
          <a:p>
            <a:r>
              <a:rPr lang="es-ES" i="1" dirty="0"/>
              <a:t>Deep </a:t>
            </a:r>
            <a:r>
              <a:rPr lang="es-ES" i="1" dirty="0" err="1"/>
              <a:t>learning</a:t>
            </a:r>
            <a:r>
              <a:rPr lang="es-ES" dirty="0"/>
              <a:t>: arquitecturas más comunes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ED21156-5F34-2559-43E6-567FBC3B0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770777"/>
            <a:ext cx="9601200" cy="4553754"/>
          </a:xfrm>
        </p:spPr>
        <p:txBody>
          <a:bodyPr>
            <a:normAutofit/>
          </a:bodyPr>
          <a:lstStyle/>
          <a:p>
            <a:r>
              <a:rPr lang="es-ES" dirty="0"/>
              <a:t>Red profunda </a:t>
            </a:r>
            <a:r>
              <a:rPr lang="es-ES" i="1" dirty="0" err="1"/>
              <a:t>feedfoward</a:t>
            </a:r>
            <a:endParaRPr lang="es-ES" i="1" dirty="0"/>
          </a:p>
          <a:p>
            <a:endParaRPr lang="es-ES" i="1" dirty="0"/>
          </a:p>
          <a:p>
            <a:endParaRPr lang="es-ES" i="1" dirty="0"/>
          </a:p>
          <a:p>
            <a:endParaRPr lang="es-ES" dirty="0"/>
          </a:p>
          <a:p>
            <a:endParaRPr lang="es-ES" dirty="0"/>
          </a:p>
          <a:p>
            <a:endParaRPr lang="es-ES" i="1" dirty="0"/>
          </a:p>
          <a:p>
            <a:endParaRPr lang="es-ES" i="1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6E84A280-FC05-A638-3027-3D2964C3A95E}"/>
              </a:ext>
            </a:extLst>
          </p:cNvPr>
          <p:cNvCxnSpPr>
            <a:cxnSpLocks/>
          </p:cNvCxnSpPr>
          <p:nvPr/>
        </p:nvCxnSpPr>
        <p:spPr>
          <a:xfrm flipH="1">
            <a:off x="5368611" y="3289927"/>
            <a:ext cx="6672911" cy="7006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334EC5BE-9EB2-BBFB-C50D-ABDE42477252}"/>
              </a:ext>
            </a:extLst>
          </p:cNvPr>
          <p:cNvCxnSpPr>
            <a:cxnSpLocks/>
          </p:cNvCxnSpPr>
          <p:nvPr/>
        </p:nvCxnSpPr>
        <p:spPr>
          <a:xfrm flipH="1">
            <a:off x="5368611" y="5153430"/>
            <a:ext cx="6672911" cy="3161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40" name="Picture 16" descr="What are Recurrent Neural Networks? | IBM">
            <a:extLst>
              <a:ext uri="{FF2B5EF4-FFF2-40B4-BE49-F238E27FC236}">
                <a16:creationId xmlns:a16="http://schemas.microsoft.com/office/drawing/2014/main" id="{7E8E7E20-069A-51B1-DAFC-05A6A9C26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8667" y="1315720"/>
            <a:ext cx="3731015" cy="21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eneral architecture of a (deep) autoencoder. | Download Scientific Diagram">
            <a:extLst>
              <a:ext uri="{FF2B5EF4-FFF2-40B4-BE49-F238E27FC236}">
                <a16:creationId xmlns:a16="http://schemas.microsoft.com/office/drawing/2014/main" id="{1726DAFF-28FB-3482-87E2-FAF26B272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005" y="3346107"/>
            <a:ext cx="3657677" cy="180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An Overview on Convolutional Neural Networks | by Ashley C | The Startup |  Medium">
            <a:extLst>
              <a:ext uri="{FF2B5EF4-FFF2-40B4-BE49-F238E27FC236}">
                <a16:creationId xmlns:a16="http://schemas.microsoft.com/office/drawing/2014/main" id="{5091163F-DFCE-763E-233E-2BC6C3E45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078" y="5269924"/>
            <a:ext cx="4306444" cy="143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2786CA00-AB7B-8BFC-4D30-EE9C7F95FCCA}"/>
              </a:ext>
            </a:extLst>
          </p:cNvPr>
          <p:cNvSpPr txBox="1"/>
          <p:nvPr/>
        </p:nvSpPr>
        <p:spPr>
          <a:xfrm>
            <a:off x="5621816" y="2299378"/>
            <a:ext cx="1994864" cy="674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4048" indent="-384048" defTabSz="914400">
              <a:lnSpc>
                <a:spcPct val="7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s-ES" sz="1700" dirty="0">
                <a:solidFill>
                  <a:schemeClr val="tx2"/>
                </a:solidFill>
              </a:rPr>
              <a:t>Red neuronal recurrente (RNN)</a:t>
            </a:r>
          </a:p>
        </p:txBody>
      </p:sp>
      <p:pic>
        <p:nvPicPr>
          <p:cNvPr id="19" name="Imagen 18" descr="Diagrama&#10;&#10;Descripción generada automáticamente">
            <a:extLst>
              <a:ext uri="{FF2B5EF4-FFF2-40B4-BE49-F238E27FC236}">
                <a16:creationId xmlns:a16="http://schemas.microsoft.com/office/drawing/2014/main" id="{89D77506-9EF6-0D9D-C510-082CB83A40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152" y="3344122"/>
            <a:ext cx="3576252" cy="2021359"/>
          </a:xfrm>
          <a:prstGeom prst="rect">
            <a:avLst/>
          </a:prstGeom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6AA679DC-DA48-05FE-B2C7-9F69965A12E7}"/>
              </a:ext>
            </a:extLst>
          </p:cNvPr>
          <p:cNvSpPr txBox="1"/>
          <p:nvPr/>
        </p:nvSpPr>
        <p:spPr>
          <a:xfrm>
            <a:off x="5621816" y="4011107"/>
            <a:ext cx="2012420" cy="299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indent="-384048" defTabSz="914400">
              <a:lnSpc>
                <a:spcPct val="7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s-ES" i="1" dirty="0" err="1">
                <a:solidFill>
                  <a:schemeClr val="tx2"/>
                </a:solidFill>
              </a:rPr>
              <a:t>Autoencoder</a:t>
            </a:r>
            <a:endParaRPr lang="es-ES" sz="1800" i="1" dirty="0">
              <a:solidFill>
                <a:schemeClr val="tx2"/>
              </a:solidFill>
            </a:endParaRP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97969DAA-9E45-C171-F0A5-6C6CC567A0DD}"/>
              </a:ext>
            </a:extLst>
          </p:cNvPr>
          <p:cNvCxnSpPr>
            <a:cxnSpLocks/>
          </p:cNvCxnSpPr>
          <p:nvPr/>
        </p:nvCxnSpPr>
        <p:spPr>
          <a:xfrm>
            <a:off x="5368611" y="1931437"/>
            <a:ext cx="0" cy="477228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1E10F26-0EB4-947C-9B18-65D8EF73A711}"/>
              </a:ext>
            </a:extLst>
          </p:cNvPr>
          <p:cNvSpPr txBox="1"/>
          <p:nvPr/>
        </p:nvSpPr>
        <p:spPr>
          <a:xfrm>
            <a:off x="5621816" y="5829875"/>
            <a:ext cx="2734199" cy="5041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indent="-384048" defTabSz="914400">
              <a:lnSpc>
                <a:spcPct val="7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</a:pPr>
            <a:r>
              <a:rPr lang="es-ES" sz="1800" dirty="0">
                <a:solidFill>
                  <a:schemeClr val="tx2"/>
                </a:solidFill>
              </a:rPr>
              <a:t>Red neuronal convolucional</a:t>
            </a:r>
          </a:p>
        </p:txBody>
      </p:sp>
    </p:spTree>
    <p:extLst>
      <p:ext uri="{BB962C8B-B14F-4D97-AF65-F5344CB8AC3E}">
        <p14:creationId xmlns:p14="http://schemas.microsoft.com/office/powerpoint/2010/main" val="287422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11714-FB80-F895-94A0-63C2B6E13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29013"/>
          </a:xfrm>
        </p:spPr>
        <p:txBody>
          <a:bodyPr>
            <a:normAutofit fontScale="90000"/>
          </a:bodyPr>
          <a:lstStyle/>
          <a:p>
            <a:r>
              <a:rPr lang="es-ES" dirty="0"/>
              <a:t>Redes CNN aplicadas a la detección de células</a:t>
            </a:r>
            <a:endParaRPr lang="en-GB" dirty="0"/>
          </a:p>
        </p:txBody>
      </p:sp>
      <p:pic>
        <p:nvPicPr>
          <p:cNvPr id="4" name="Marcador de contenido 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947F790-45A9-7B0B-8512-AD83A0C60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320" y="1783014"/>
            <a:ext cx="5691414" cy="1960984"/>
          </a:xfrm>
          <a:prstGeom prst="rect">
            <a:avLst/>
          </a:prstGeom>
          <a:noFill/>
        </p:spPr>
      </p:pic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939CCE8C-B26C-E977-0C89-CB89B1FFE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4390083"/>
            <a:ext cx="5691414" cy="2361939"/>
          </a:xfrm>
          <a:prstGeom prst="rect">
            <a:avLst/>
          </a:prstGeom>
        </p:spPr>
      </p:pic>
      <p:pic>
        <p:nvPicPr>
          <p:cNvPr id="6" name="Imagen 5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D6638D62-5C43-6459-7BFE-9230215C3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467" y="4277915"/>
            <a:ext cx="2430809" cy="2474107"/>
          </a:xfrm>
          <a:prstGeom prst="rect">
            <a:avLst/>
          </a:prstGeom>
        </p:spPr>
      </p:pic>
      <p:pic>
        <p:nvPicPr>
          <p:cNvPr id="1026" name="Picture 2" descr="ResNet50. ResNet-50 is a convolutional neural… | by Aditi Rastogi | Dev  Genius">
            <a:extLst>
              <a:ext uri="{FF2B5EF4-FFF2-40B4-BE49-F238E27FC236}">
                <a16:creationId xmlns:a16="http://schemas.microsoft.com/office/drawing/2014/main" id="{300C5017-B4C4-4A64-CB48-F0AC726CB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008" y="2140092"/>
            <a:ext cx="5229268" cy="1478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63C03959-4A3B-FFF3-B4D6-8C47E55D104A}"/>
              </a:ext>
            </a:extLst>
          </p:cNvPr>
          <p:cNvGrpSpPr/>
          <p:nvPr/>
        </p:nvGrpSpPr>
        <p:grpSpPr>
          <a:xfrm>
            <a:off x="5243323" y="3905291"/>
            <a:ext cx="1389639" cy="453912"/>
            <a:chOff x="0" y="28133"/>
            <a:chExt cx="5977938" cy="821339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09B4ABD-62A1-AFAA-4D38-10B201FFF17D}"/>
                </a:ext>
              </a:extLst>
            </p:cNvPr>
            <p:cNvSpPr/>
            <p:nvPr/>
          </p:nvSpPr>
          <p:spPr>
            <a:xfrm>
              <a:off x="0" y="28133"/>
              <a:ext cx="5977938" cy="8213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B7DD26C5-63B5-C5DA-800C-A38561A4FECC}"/>
                </a:ext>
              </a:extLst>
            </p:cNvPr>
            <p:cNvSpPr txBox="1"/>
            <p:nvPr/>
          </p:nvSpPr>
          <p:spPr>
            <a:xfrm>
              <a:off x="40094" y="68227"/>
              <a:ext cx="5897749" cy="7411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/>
                <a:t>YOLOv3</a:t>
              </a:r>
              <a:endParaRPr lang="en-US" sz="2400" kern="12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1A9CC0E-EE0D-718A-2B7B-F820D2C59B47}"/>
              </a:ext>
            </a:extLst>
          </p:cNvPr>
          <p:cNvGrpSpPr/>
          <p:nvPr/>
        </p:nvGrpSpPr>
        <p:grpSpPr>
          <a:xfrm>
            <a:off x="5038049" y="1315616"/>
            <a:ext cx="1594913" cy="453912"/>
            <a:chOff x="0" y="28133"/>
            <a:chExt cx="5977938" cy="821339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3778499A-EB26-84FA-561B-65BB8364C87E}"/>
                </a:ext>
              </a:extLst>
            </p:cNvPr>
            <p:cNvSpPr/>
            <p:nvPr/>
          </p:nvSpPr>
          <p:spPr>
            <a:xfrm>
              <a:off x="0" y="28133"/>
              <a:ext cx="5977938" cy="8213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ángulo: esquinas redondeadas 4">
              <a:extLst>
                <a:ext uri="{FF2B5EF4-FFF2-40B4-BE49-F238E27FC236}">
                  <a16:creationId xmlns:a16="http://schemas.microsoft.com/office/drawing/2014/main" id="{32E52C50-13BE-ADE9-C08C-9CF23EF2CBC2}"/>
                </a:ext>
              </a:extLst>
            </p:cNvPr>
            <p:cNvSpPr txBox="1"/>
            <p:nvPr/>
          </p:nvSpPr>
          <p:spPr>
            <a:xfrm>
              <a:off x="40094" y="68227"/>
              <a:ext cx="5897751" cy="7411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DetectNet</a:t>
              </a:r>
              <a:endParaRPr lang="en-US" sz="2400" kern="1200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E5256B8-6A93-59DE-3DF6-96971C111163}"/>
              </a:ext>
            </a:extLst>
          </p:cNvPr>
          <p:cNvGrpSpPr/>
          <p:nvPr/>
        </p:nvGrpSpPr>
        <p:grpSpPr>
          <a:xfrm>
            <a:off x="10541374" y="1351266"/>
            <a:ext cx="1545508" cy="453912"/>
            <a:chOff x="0" y="28133"/>
            <a:chExt cx="5977938" cy="821339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9481F84B-3E9C-181D-C9C7-52CDD994DD5A}"/>
                </a:ext>
              </a:extLst>
            </p:cNvPr>
            <p:cNvSpPr/>
            <p:nvPr/>
          </p:nvSpPr>
          <p:spPr>
            <a:xfrm>
              <a:off x="0" y="28133"/>
              <a:ext cx="5977938" cy="8213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ángulo: esquinas redondeadas 4">
              <a:extLst>
                <a:ext uri="{FF2B5EF4-FFF2-40B4-BE49-F238E27FC236}">
                  <a16:creationId xmlns:a16="http://schemas.microsoft.com/office/drawing/2014/main" id="{4FE611EB-AF96-3EC6-A8A0-1A6E70B114F4}"/>
                </a:ext>
              </a:extLst>
            </p:cNvPr>
            <p:cNvSpPr txBox="1"/>
            <p:nvPr/>
          </p:nvSpPr>
          <p:spPr>
            <a:xfrm>
              <a:off x="40093" y="68227"/>
              <a:ext cx="5897751" cy="7411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ResNetxt</a:t>
              </a:r>
              <a:endParaRPr lang="en-US" sz="2400" kern="1200" dirty="0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F24C99DE-ECCE-DA81-6127-D8250AEA01E1}"/>
              </a:ext>
            </a:extLst>
          </p:cNvPr>
          <p:cNvGrpSpPr/>
          <p:nvPr/>
        </p:nvGrpSpPr>
        <p:grpSpPr>
          <a:xfrm>
            <a:off x="10103196" y="3812031"/>
            <a:ext cx="1997080" cy="453912"/>
            <a:chOff x="0" y="28133"/>
            <a:chExt cx="5977938" cy="821339"/>
          </a:xfrm>
        </p:grpSpPr>
        <p:sp>
          <p:nvSpPr>
            <p:cNvPr id="18" name="Rectángulo: esquinas redondeadas 17">
              <a:extLst>
                <a:ext uri="{FF2B5EF4-FFF2-40B4-BE49-F238E27FC236}">
                  <a16:creationId xmlns:a16="http://schemas.microsoft.com/office/drawing/2014/main" id="{F4F3EACC-C3E5-593C-D8A7-CE430F9BE00D}"/>
                </a:ext>
              </a:extLst>
            </p:cNvPr>
            <p:cNvSpPr/>
            <p:nvPr/>
          </p:nvSpPr>
          <p:spPr>
            <a:xfrm>
              <a:off x="0" y="28133"/>
              <a:ext cx="5977938" cy="821339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ectángulo: esquinas redondeadas 4">
              <a:extLst>
                <a:ext uri="{FF2B5EF4-FFF2-40B4-BE49-F238E27FC236}">
                  <a16:creationId xmlns:a16="http://schemas.microsoft.com/office/drawing/2014/main" id="{786DCED9-DBF6-D9ED-15CF-2D4043FFC33F}"/>
                </a:ext>
              </a:extLst>
            </p:cNvPr>
            <p:cNvSpPr txBox="1"/>
            <p:nvPr/>
          </p:nvSpPr>
          <p:spPr>
            <a:xfrm>
              <a:off x="40093" y="68227"/>
              <a:ext cx="5897751" cy="7411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 err="1"/>
                <a:t>FasterR</a:t>
              </a:r>
              <a:r>
                <a:rPr lang="es-ES" sz="2400" kern="1200" dirty="0"/>
                <a:t>-CNN</a:t>
              </a:r>
              <a:endParaRPr lang="en-US" sz="2400" kern="1200" dirty="0"/>
            </a:p>
          </p:txBody>
        </p:sp>
      </p:grp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12CA5A4-86DD-3DA8-B003-1753AFC89810}"/>
              </a:ext>
            </a:extLst>
          </p:cNvPr>
          <p:cNvCxnSpPr>
            <a:cxnSpLocks/>
          </p:cNvCxnSpPr>
          <p:nvPr/>
        </p:nvCxnSpPr>
        <p:spPr>
          <a:xfrm>
            <a:off x="6779752" y="1184988"/>
            <a:ext cx="53765" cy="5627359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DE67D40-CBED-FEA0-39B5-BD69ED7E2C88}"/>
              </a:ext>
            </a:extLst>
          </p:cNvPr>
          <p:cNvCxnSpPr>
            <a:cxnSpLocks/>
          </p:cNvCxnSpPr>
          <p:nvPr/>
        </p:nvCxnSpPr>
        <p:spPr>
          <a:xfrm flipH="1">
            <a:off x="709127" y="3743998"/>
            <a:ext cx="11391149" cy="36289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070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CC2E8-610A-B6FA-E20B-A5A6C5B65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384" y="815581"/>
            <a:ext cx="3182159" cy="5226837"/>
          </a:xfrm>
        </p:spPr>
        <p:txBody>
          <a:bodyPr anchor="t">
            <a:normAutofit/>
          </a:bodyPr>
          <a:lstStyle/>
          <a:p>
            <a:r>
              <a:rPr lang="es-ES" dirty="0"/>
              <a:t>Elección de arquitectura </a:t>
            </a:r>
            <a:endParaRPr lang="en-GB" i="1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E319FD8C-17E9-1011-4DE1-1071500DB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5863536"/>
              </p:ext>
            </p:extLst>
          </p:nvPr>
        </p:nvGraphicFramePr>
        <p:xfrm>
          <a:off x="3068320" y="321326"/>
          <a:ext cx="10324737" cy="5897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31AD914-4C79-D9EF-2258-101E33537D43}"/>
              </a:ext>
            </a:extLst>
          </p:cNvPr>
          <p:cNvCxnSpPr>
            <a:cxnSpLocks/>
          </p:cNvCxnSpPr>
          <p:nvPr/>
        </p:nvCxnSpPr>
        <p:spPr>
          <a:xfrm>
            <a:off x="4285032" y="321326"/>
            <a:ext cx="0" cy="6285857"/>
          </a:xfrm>
          <a:prstGeom prst="line">
            <a:avLst/>
          </a:pr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923B8D-DE1C-0C8C-5F17-241A7B581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Etiquetado de imágenes</a:t>
            </a:r>
            <a:endParaRPr lang="en-GB" dirty="0"/>
          </a:p>
        </p:txBody>
      </p:sp>
      <p:pic>
        <p:nvPicPr>
          <p:cNvPr id="4" name="Imagen 3" descr="Imagen que contiene Texto&#10;&#10;Descripción generada automáticamente">
            <a:extLst>
              <a:ext uri="{FF2B5EF4-FFF2-40B4-BE49-F238E27FC236}">
                <a16:creationId xmlns:a16="http://schemas.microsoft.com/office/drawing/2014/main" id="{63B18D40-218F-C71B-0157-331D64AF63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52"/>
          <a:stretch/>
        </p:blipFill>
        <p:spPr>
          <a:xfrm>
            <a:off x="1954060" y="2185138"/>
            <a:ext cx="1963553" cy="22549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Gráfico 22" descr="Flecha derecha contorno">
            <a:extLst>
              <a:ext uri="{FF2B5EF4-FFF2-40B4-BE49-F238E27FC236}">
                <a16:creationId xmlns:a16="http://schemas.microsoft.com/office/drawing/2014/main" id="{CFAA1117-1D03-C691-74AC-4F9EA1B17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2584" y="2855427"/>
            <a:ext cx="937189" cy="914400"/>
          </a:xfrm>
          <a:prstGeom prst="rect">
            <a:avLst/>
          </a:prstGeom>
        </p:spPr>
      </p:pic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57E2EF7-BE8C-2815-A615-CBDE37930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446" y="5301391"/>
            <a:ext cx="9389508" cy="1407318"/>
          </a:xfrm>
        </p:spPr>
        <p:txBody>
          <a:bodyPr/>
          <a:lstStyle/>
          <a:p>
            <a:r>
              <a:rPr lang="es-ES" dirty="0"/>
              <a:t>Plataforma </a:t>
            </a:r>
            <a:r>
              <a:rPr lang="es-ES" dirty="0" err="1"/>
              <a:t>Roboflow</a:t>
            </a:r>
            <a:endParaRPr lang="es-ES" dirty="0"/>
          </a:p>
          <a:p>
            <a:r>
              <a:rPr lang="es-ES" dirty="0"/>
              <a:t>22 imágenes con 100 células de media por imagen etiquetadas.</a:t>
            </a:r>
          </a:p>
          <a:p>
            <a:endParaRPr lang="es-ES" dirty="0"/>
          </a:p>
          <a:p>
            <a:endParaRPr lang="es-ES" dirty="0"/>
          </a:p>
        </p:txBody>
      </p:sp>
      <p:pic>
        <p:nvPicPr>
          <p:cNvPr id="7" name="Imagen 6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E5447342-6909-88D4-F88A-8315A26B6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744" y="1556609"/>
            <a:ext cx="6243283" cy="3512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515726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Personalizado 5">
      <a:dk1>
        <a:srgbClr val="191B0E"/>
      </a:dk1>
      <a:lt1>
        <a:sysClr val="window" lastClr="FFFFFF"/>
      </a:lt1>
      <a:dk2>
        <a:srgbClr val="A1781A"/>
      </a:dk2>
      <a:lt2>
        <a:srgbClr val="FFFFFF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B7A13FB7453274880496B27626B0102" ma:contentTypeVersion="14" ma:contentTypeDescription="Crear nuevo documento." ma:contentTypeScope="" ma:versionID="6e945811e3e2a3d0414a2dc5145ff648">
  <xsd:schema xmlns:xsd="http://www.w3.org/2001/XMLSchema" xmlns:xs="http://www.w3.org/2001/XMLSchema" xmlns:p="http://schemas.microsoft.com/office/2006/metadata/properties" xmlns:ns3="3a25a957-68bd-4a62-bf7b-d97f3b4fdfd5" xmlns:ns4="8e7ab0ac-191c-4e49-990d-c20843045958" targetNamespace="http://schemas.microsoft.com/office/2006/metadata/properties" ma:root="true" ma:fieldsID="95b7d67a93b7a059aaf53a066b27017d" ns3:_="" ns4:_="">
    <xsd:import namespace="3a25a957-68bd-4a62-bf7b-d97f3b4fdfd5"/>
    <xsd:import namespace="8e7ab0ac-191c-4e49-990d-c2084304595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ServiceLocation" minOccurs="0"/>
                <xsd:element ref="ns4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25a957-68bd-4a62-bf7b-d97f3b4fdfd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7ab0ac-191c-4e49-990d-c208430459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127965-59B5-4CA7-9BCE-C30810D431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7E3473-50BE-47D3-994A-7025F487DC8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a25a957-68bd-4a62-bf7b-d97f3b4fdfd5"/>
    <ds:schemaRef ds:uri="8e7ab0ac-191c-4e49-990d-c2084304595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C068F5-54E5-4C5A-AB4B-826957E9D9CF}">
  <ds:schemaRefs>
    <ds:schemaRef ds:uri="http://purl.org/dc/elements/1.1/"/>
    <ds:schemaRef ds:uri="3a25a957-68bd-4a62-bf7b-d97f3b4fdfd5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purl.org/dc/terms/"/>
    <ds:schemaRef ds:uri="8e7ab0ac-191c-4e49-990d-c2084304595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2495</TotalTime>
  <Words>420</Words>
  <Application>Microsoft Office PowerPoint</Application>
  <PresentationFormat>Panorámica</PresentationFormat>
  <Paragraphs>84</Paragraphs>
  <Slides>13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Franklin Gothic Book</vt:lpstr>
      <vt:lpstr>Recorte</vt:lpstr>
      <vt:lpstr>TÉCNICAS DE PROCESAMIENTO DE IMAGEN PARA LA SEGMENTACIÓN Y LOCALIZACIÓN DE CÉLULAS A PARTIR DE VIDEOS</vt:lpstr>
      <vt:lpstr>Motivación</vt:lpstr>
      <vt:lpstr>Marco del trabajo</vt:lpstr>
      <vt:lpstr>Objetivos</vt:lpstr>
      <vt:lpstr>Deep learning: red neuronal</vt:lpstr>
      <vt:lpstr>Deep learning: arquitecturas más comunes</vt:lpstr>
      <vt:lpstr>Redes CNN aplicadas a la detección de células</vt:lpstr>
      <vt:lpstr>Elección de arquitectura </vt:lpstr>
      <vt:lpstr>Etiquetado de imágenes</vt:lpstr>
      <vt:lpstr>Data augmentation</vt:lpstr>
      <vt:lpstr>Análisis de entrenamientos</vt:lpstr>
      <vt:lpstr>Resultados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TÉCNICAS DE PROCESAMIENTO DE IMAGEN PARA LA SEGMENTACIÓN Y LOCALIZACIÓN DE CÉLULAS A PARTIR DE VIDEOS</dc:title>
  <dc:creator>Miguel Fernández Cruchaga</dc:creator>
  <cp:lastModifiedBy>Miguel Fernández Cruchaga</cp:lastModifiedBy>
  <cp:revision>16</cp:revision>
  <dcterms:created xsi:type="dcterms:W3CDTF">2022-06-20T10:30:49Z</dcterms:created>
  <dcterms:modified xsi:type="dcterms:W3CDTF">2022-06-22T22:34:08Z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0x0101005B7A13FB7453274880496B27626B0102</vt:lpwstr>
  </property>
</Properties>
</file>